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92" r:id="rId3"/>
    <p:sldId id="278" r:id="rId4"/>
    <p:sldId id="288" r:id="rId5"/>
    <p:sldId id="257" r:id="rId6"/>
    <p:sldId id="289" r:id="rId7"/>
    <p:sldId id="290" r:id="rId8"/>
    <p:sldId id="293" r:id="rId9"/>
    <p:sldId id="294" r:id="rId10"/>
    <p:sldId id="266" r:id="rId11"/>
    <p:sldId id="295" r:id="rId12"/>
    <p:sldId id="265" r:id="rId13"/>
    <p:sldId id="291" r:id="rId14"/>
    <p:sldId id="296" r:id="rId15"/>
    <p:sldId id="284" r:id="rId16"/>
    <p:sldId id="287" r:id="rId17"/>
    <p:sldId id="297" r:id="rId18"/>
    <p:sldId id="262" r:id="rId19"/>
    <p:sldId id="298" r:id="rId20"/>
  </p:sldIdLst>
  <p:sldSz cx="9144000" cy="5143500" type="screen16x9"/>
  <p:notesSz cx="6858000" cy="9144000"/>
  <p:embeddedFontLst>
    <p:embeddedFont>
      <p:font typeface="Montserrat"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7">
          <p15:clr>
            <a:srgbClr val="A4A3A4"/>
          </p15:clr>
        </p15:guide>
        <p15:guide id="2" pos="2721">
          <p15:clr>
            <a:srgbClr val="A4A3A4"/>
          </p15:clr>
        </p15:guide>
        <p15:guide id="3" pos="2438">
          <p15:clr>
            <a:srgbClr val="9AA0A6"/>
          </p15:clr>
        </p15:guide>
        <p15:guide id="4" pos="416">
          <p15:clr>
            <a:srgbClr val="9AA0A6"/>
          </p15:clr>
        </p15:guide>
        <p15:guide id="5" pos="1191">
          <p15:clr>
            <a:srgbClr val="9AA0A6"/>
          </p15:clr>
        </p15:guide>
        <p15:guide id="6" pos="638">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ohyEog1akfKJRRdWquyApPmpA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p:restoredTop sz="85994"/>
  </p:normalViewPr>
  <p:slideViewPr>
    <p:cSldViewPr snapToGrid="0">
      <p:cViewPr varScale="1">
        <p:scale>
          <a:sx n="125" d="100"/>
          <a:sy n="125" d="100"/>
        </p:scale>
        <p:origin x="1024" y="168"/>
      </p:cViewPr>
      <p:guideLst>
        <p:guide orient="horz" pos="1077"/>
        <p:guide pos="2721"/>
        <p:guide pos="2438"/>
        <p:guide pos="416"/>
        <p:guide pos="1191"/>
        <p:guide pos="638"/>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1:36:32.681"/>
    </inkml:context>
    <inkml:brush xml:id="br0">
      <inkml:brushProperty name="width" value="0.05292" units="cm"/>
      <inkml:brushProperty name="height" value="0.05292" units="cm"/>
      <inkml:brushProperty name="color" value="#FFFFFF"/>
    </inkml:brush>
  </inkml:definitions>
  <inkml:trace contextRef="#ctx0" brushRef="#br0">5837 9723 24575,'0'5'0,"0"-2"0,0 0 0,0 0 0,0 1 0,0 0 0,0 0 0,0 0 0,1-1 0,-1 0 0,0 0 0,0-1 0,1 0 0,-1 0 0,0 1 0,1 0 0,-1 1 0,0 1 0,0 0 0,1 0 0,-1 2 0,0-1 0,0-1 0,0-1 0,0-1 0,0 0 0,0-1 0,0-1 0,0 1 0,0-1 0,0-5 0,0 1 0,-1-6 0,1 5 0,-1 0 0,0 1 0,0 0 0,-1 0 0,1 0 0,0 1 0,-2-1 0,0 1 0,-1-1 0,1 0 0,0 0 0,1 0 0,-1 0 0,1 0 0,0 1 0,0 0 0,0 0 0,0-1 0,0 1 0,0 0 0,1 0 0,-1 0 0,0 0 0,1-1 0,-1 1 0,1 0 0,0 0 0,0 1 0,0 0 0,-1 0 0,1-1 0,0 0 0,0 0 0,1-1 0,-1 1 0,1 0 0,-1 1 0,1 0 0,-1 4 0,0-1 0,0 3 0,1-3 0,0-1 0,0 1 0,0 0 0,0-1 0,0 0 0,0 1 0,0 0 0,0-1 0,0 1 0,0 0 0,0-1 0,0 1 0,0-1 0,-1 1 0,1-1 0,-1 1 0,1-1 0,0 1 0,0 0 0,0 0 0,0 0 0,0-1 0,-1 1 0,1 0 0,0 0 0,0 0 0,0-1 0,0 0 0,0 1 0,0-1 0,0 1 0,0-1 0,0 1 0,0 0 0,0 0 0,0-1 0,0 1 0,0 0 0,0 0 0,0 0 0,0 0 0,0 0 0,0 0 0,0 1 0,-1-2 0,1 1 0,-1 0 0,1 0 0,0 0 0,0 0 0,0 0 0,0-1 0,0 1 0,-1-1 0,1 0 0,-1 1 0,1-1 0,0 1 0,0 0 0,0 0 0,0-1 0,0 1 0,0-1 0,0 1 0,-1-1 0,1 1 0,2 0 0,1-1 0,1 0 0,1 0 0,-1 0 0,2 0 0,-1 1 0,-1-1 0,0-1 0,-2 0 0,0 1 0,-1 0 0,0 0 0,-1 0 0,2 0 0,0 0 0,-1-1 0,2 0 0,-1 0 0,1 1 0,-1 0 0,0 0 0,0 0 0,-1-1 0,0 2 0,0-1 0,0 1 0,1 0 0,0-1 0,0-2 0,1-1 0,0-1 0,0 0 0,-1 0 0,0 0 0,-1-1 0,0 2 0,-1-1 0,0 1 0,1 0 0,-1 0 0,0 0 0,0 0 0,1 1 0,-1-1 0,0-1 0,0 0 0,0 0 0,0 1 0,0 0 0,0 0 0,1-1 0,-1-1 0,0 2 0,0-1 0,0 1 0,0 0 0,0 0 0,0 1 0,0-1 0,0 0 0,-1 0 0,1 0 0,-1-1 0,1 1 0,-1-2 0,1 1 0,-1-1 0,0 1 0,1-2 0,-1 1 0,0 0 0,0 0 0,1 0 0,-1 1 0,0 1 0,1 0 0,-1 0 0,1 0 0,0 0 0,-1 1 0,1-1 0,-1 1 0,0-1 0</inkml:trace>
  <inkml:trace contextRef="#ctx0" brushRef="#br0" timeOffset="4250">5864 9704 24575,'0'6'0,"0"1"0,1-1 0,-1 1 0,0 0 0,0-1 0,0 0 0,0-1 0,0 0 0,0-1 0,0 0 0,0-1 0,0 0 0,0-1 0,0 1 0,0-1 0,0 0 0,0 0 0,0 1 0,0 0 0,0 1 0,-1-1 0,1 1 0,-1-2 0,1-1 0,-1 0 0</inkml:trace>
  <inkml:trace contextRef="#ctx0" brushRef="#br0" timeOffset="6200">5762 9755 24575,'0'0'0</inkml:trace>
  <inkml:trace contextRef="#ctx0" brushRef="#br0" timeOffset="12982">5366 9969 24575,'0'0'0</inkml:trace>
  <inkml:trace contextRef="#ctx0" brushRef="#br0" timeOffset="15266">5328 9948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13:25:56.593"/>
    </inkml:context>
    <inkml:brush xml:id="br0">
      <inkml:brushProperty name="width" value="0.05292" units="cm"/>
      <inkml:brushProperty name="height" value="0.05292" units="cm"/>
      <inkml:brushProperty name="color" value="#FFFFFF"/>
    </inkml:brush>
  </inkml:definitions>
  <inkml:trace contextRef="#ctx0" brushRef="#br0">5844 10478 24575,'-2'5'0,"0"0"0,0 1 0,0 0 0,0 3 0,0-1 0,-1 1 0,0 1 0,0 0 0,0 0 0,0-1 0,0 0 0,1 0 0,0 0 0,2-2 0,-1 0 0,0 0 0,1-1 0,-1-1 0,1 0 0,0-2 0,0 0 0,0-1 0,1 0 0,-1-1 0,1 1 0,-1-1 0,0 1 0,0-1 0,2-5 0,0-2 0,1-5 0,-1 0 0,1 0 0,-1 0 0,0 1 0,0 1 0,-1 1 0,0 1 0,-1 1 0,0 1 0,0 1 0,1 0 0,-1 2 0,1 0 0,-1 0 0,0 0 0,0-1 0,0 0 0,0-2 0,-1 0 0,1 1 0,-1 1 0,1 1 0,-1-1 0,1 1 0,0-1 0,-1 2 0,-2 5 0,-2 1 0,-3 6 0,2-1 0,1 2 0,1-1 0,2-1 0,1 0 0,0-3 0,1 0 0,1-2 0,0-2 0,0 1 0,1-2 0,0 0 0,0 0 0,0 0 0,0 0 0,0 0 0,1 1 0,0 1 0,0-1 0,1 0 0,-2-1 0,-1-1 0,0 0 0,1 0 0,-1 0 0,1 0 0,-1 1 0,0-1 0,-1 0 0,1 1 0,0 1 0,-1 1 0,0 0 0,0 0 0,0 1 0,0 1 0,0 1 0,0 0 0,0 1 0,1 0 0,-1-2 0,2-6 0,-1-6 0,1-7 0,0-4 0,0-2 0,-1 2 0,0 3 0,0 3 0,-1 2 0,0 3 0,0 1 0,-1 1 0,1 1 0,-1 0 0,1 0 0,0-1 0,-1-1 0,1 1 0,-1 0 0,1 0 0,-1 0 0,0 0 0,0 0 0,-1 1 0,1 0 0,0 1 0,-1 1 0,1 0 0,0 0 0,0 0 0,-1 1 0,0 0 0,-1 0 0,1 0 0,-1-1 0,0 1 0,0 0 0,0 1 0,-1-1 0,1 1 0,-1-1 0,0 0 0,0-1 0,0 1 0,0-2 0,1 1 0,1 0 0,-1-2 0,2 1 0,-1 0 0,0 1 0,1 0 0,-1 1 0,1 1 0,-1 0 0,1 1 0,-1 1 0,0-1 0,0 1 0,0 0 0,0 0 0,0 0 0,0-1 0,1 0 0,0 0 0,0-1 0,0 0 0,0 0 0,1 1 0,-1-1 0,1 1 0,-1 0 0,0 0 0,0 0 0,0 0 0,1 0 0,-1 0 0,0 0 0,0 0 0,0 1 0,1-1 0,-1 0 0,1 0 0,0 0 0,0-1 0,0 0 0,0 1 0,0 0 0,0-1 0,0 0 0,0 1 0,0-1 0,0 1 0,0-1 0,0 1 0,0-1 0,0 1 0,0-1 0,0 1 0,0-1 0,0 1 0,0 0 0,0 0 0,0 0 0,0 0 0,0 0 0,0 0 0,0-1 0,0 1 0,0 0 0,0-1 0,0 0 0,0 1 0,1 0 0,-1 0 0,0-1 0,0 1 0,0 0 0,1 0 0,-1 0 0,1 0 0,-1-1 0,0 1 0,0 0 0,0 0 0,1 1 0,0-1 0,0 1 0,0-2 0,-1 0 0,2 0 0,-2 0 0,1 1 0,0-1 0,0 0 0,-1 0 0,1 0 0,0 1 0,0 0 0,-1 2 0,1 0 0,0 1 0,-1-1 0,1-1 0,-1-2 0,0 0 0</inkml:trace>
  <inkml:trace contextRef="#ctx0" brushRef="#br0" timeOffset="2116">5779 10466 24575,'-2'6'0,"1"0"0,0-3 0,0 0 0,0 0 0,0 0 0,0 0 0,0 0 0,1 0 0,-1-2 0,1 1 0,0-1 0,-1 0 0,1 1 0,-1-1 0,1 1 0,-1-1 0,0 0 0,0 0 0,0 0 0</inkml:trace>
  <inkml:trace contextRef="#ctx0" brushRef="#br0" timeOffset="3682">5737 10493 24575,'0'0'0</inkml:trace>
  <inkml:trace contextRef="#ctx0" brushRef="#br0" timeOffset="9199">5277 10756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78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682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62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6355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712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847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2645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423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f9e8f156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3f9e8f1567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f9e8f156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3f9e8f1567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619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91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25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404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935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620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212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274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s://user.oc-static.com/upload/2020/11/23/16061348800222_Capture%20d%E2%80%99e%CC%81cran%202020-11-23%20a%CC%80%2013.33.23.png"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hyperlink" Target="https://user.oc-static.com/upload/2020/11/23/16061348800222_Capture%20d%E2%80%99e%CC%81cran%202020-11-23%20a%CC%80%2013.33.23.png"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1.jp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user.oc-static.com/upload/2020/11/23/16061348800222_Capture%20d%E2%80%99e%CC%81cran%202020-11-23%20a%CC%80%2013.33.23.png" TargetMode="External"/><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user.oc-static.com/upload/2020/11/23/16061348800222_Capture%20d%E2%80%99e%CC%81cran%202020-11-23%20a%CC%80%2013.33.23.png"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hyperlink" Target="https://user.oc-static.com/upload/2020/11/23/16061348800222_Capture%20d%E2%80%99e%CC%81cran%202020-11-23%20a%CC%80%2013.33.23.p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p:nvPr/>
        </p:nvSpPr>
        <p:spPr>
          <a:xfrm>
            <a:off x="0" y="3296"/>
            <a:ext cx="9144000" cy="5143500"/>
          </a:xfrm>
          <a:prstGeom prst="rect">
            <a:avLst/>
          </a:prstGeom>
          <a:solidFill>
            <a:srgbClr val="004D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
          <p:cNvSpPr txBox="1"/>
          <p:nvPr/>
        </p:nvSpPr>
        <p:spPr>
          <a:xfrm>
            <a:off x="580350" y="1989088"/>
            <a:ext cx="7983300" cy="894000"/>
          </a:xfrm>
          <a:prstGeom prst="rect">
            <a:avLst/>
          </a:prstGeom>
          <a:noFill/>
          <a:ln>
            <a:noFill/>
          </a:ln>
        </p:spPr>
        <p:txBody>
          <a:bodyPr spcFirstLastPara="1" wrap="square" lIns="91425" tIns="91425" rIns="91425" bIns="91425" anchor="b" anchorCtr="0">
            <a:normAutofit fontScale="55000" lnSpcReduction="20000"/>
          </a:bodyPr>
          <a:lstStyle/>
          <a:p>
            <a:pPr marL="0" marR="0" lvl="0" indent="0" algn="ctr" rtl="0">
              <a:lnSpc>
                <a:spcPct val="100000"/>
              </a:lnSpc>
              <a:spcBef>
                <a:spcPts val="0"/>
              </a:spcBef>
              <a:spcAft>
                <a:spcPts val="0"/>
              </a:spcAft>
              <a:buClr>
                <a:srgbClr val="000000"/>
              </a:buClr>
              <a:buSzPct val="100000"/>
              <a:buFont typeface="Arial"/>
              <a:buNone/>
            </a:pPr>
            <a:r>
              <a:rPr lang="fr-FR" sz="5200" b="0" i="0" u="none" strike="noStrike" cap="none">
                <a:solidFill>
                  <a:srgbClr val="F3F3F3"/>
                </a:solidFill>
                <a:latin typeface="Montserrat"/>
                <a:ea typeface="Montserrat"/>
                <a:cs typeface="Montserrat"/>
                <a:sym typeface="Montserrat"/>
              </a:rPr>
              <a:t>Optimisez la gestion du stock d’une boutique en nettoyant ses données</a:t>
            </a:r>
            <a:endParaRPr sz="5200" b="0" i="0" u="none" strike="noStrike" cap="none">
              <a:solidFill>
                <a:srgbClr val="F3F3F3"/>
              </a:solidFill>
              <a:latin typeface="Montserrat"/>
              <a:ea typeface="Montserrat"/>
              <a:cs typeface="Montserrat"/>
              <a:sym typeface="Montserrat"/>
            </a:endParaRPr>
          </a:p>
        </p:txBody>
      </p:sp>
      <p:sp>
        <p:nvSpPr>
          <p:cNvPr id="56" name="Google Shape;56;p1"/>
          <p:cNvSpPr txBox="1"/>
          <p:nvPr/>
        </p:nvSpPr>
        <p:spPr>
          <a:xfrm>
            <a:off x="4968964" y="3582148"/>
            <a:ext cx="3807680" cy="53415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ctr" rtl="0">
              <a:lnSpc>
                <a:spcPct val="100000"/>
              </a:lnSpc>
              <a:spcBef>
                <a:spcPts val="0"/>
              </a:spcBef>
              <a:spcAft>
                <a:spcPts val="0"/>
              </a:spcAft>
              <a:buClr>
                <a:srgbClr val="000000"/>
              </a:buClr>
              <a:buSzPct val="100000"/>
              <a:buFont typeface="Arial"/>
              <a:buNone/>
            </a:pPr>
            <a:r>
              <a:rPr lang="fr" sz="2800" b="0" i="0" u="none" strike="noStrike" cap="none">
                <a:solidFill>
                  <a:schemeClr val="lt1"/>
                </a:solidFill>
                <a:latin typeface="Montserrat"/>
                <a:ea typeface="Montserrat"/>
                <a:cs typeface="Montserrat"/>
                <a:sym typeface="Montserrat"/>
              </a:rPr>
              <a:t>[</a:t>
            </a:r>
            <a:r>
              <a:rPr lang="fr" sz="2000" b="0" i="0" u="none" strike="noStrike" cap="none">
                <a:solidFill>
                  <a:schemeClr val="lt1"/>
                </a:solidFill>
                <a:latin typeface="Montserrat"/>
                <a:ea typeface="Montserrat"/>
                <a:cs typeface="Montserrat"/>
                <a:sym typeface="Montserrat"/>
              </a:rPr>
              <a:t>AYOUB Sofiane</a:t>
            </a:r>
            <a:r>
              <a:rPr lang="fr" sz="2800" b="0" i="0" u="none" strike="noStrike" cap="none">
                <a:solidFill>
                  <a:schemeClr val="lt1"/>
                </a:solidFill>
                <a:latin typeface="Montserrat"/>
                <a:ea typeface="Montserrat"/>
                <a:cs typeface="Montserrat"/>
                <a:sym typeface="Montserrat"/>
              </a:rPr>
              <a:t>]</a:t>
            </a:r>
            <a:endParaRPr sz="2800" b="0" i="0" u="none" strike="noStrike" cap="none">
              <a:solidFill>
                <a:schemeClr val="lt1"/>
              </a:solidFill>
              <a:latin typeface="Montserrat"/>
              <a:ea typeface="Montserrat"/>
              <a:cs typeface="Montserrat"/>
              <a:sym typeface="Montserrat"/>
            </a:endParaRPr>
          </a:p>
        </p:txBody>
      </p:sp>
      <p:sp>
        <p:nvSpPr>
          <p:cNvPr id="57" name="Google Shape;57;p1"/>
          <p:cNvSpPr txBox="1"/>
          <p:nvPr/>
        </p:nvSpPr>
        <p:spPr>
          <a:xfrm>
            <a:off x="4968964" y="3975103"/>
            <a:ext cx="3807680" cy="534150"/>
          </a:xfrm>
          <a:prstGeom prst="rect">
            <a:avLst/>
          </a:prstGeom>
          <a:noFill/>
          <a:ln>
            <a:noFill/>
          </a:ln>
        </p:spPr>
        <p:txBody>
          <a:bodyPr spcFirstLastPara="1" wrap="square" lIns="91425" tIns="91425" rIns="91425" bIns="91425" anchor="t" anchorCtr="0">
            <a:normAutofit fontScale="62500" lnSpcReduction="20000"/>
          </a:bodyPr>
          <a:lstStyle/>
          <a:p>
            <a:pPr marL="0" marR="0" lvl="0" indent="0" algn="ctr" rtl="0">
              <a:lnSpc>
                <a:spcPct val="100000"/>
              </a:lnSpc>
              <a:spcBef>
                <a:spcPts val="0"/>
              </a:spcBef>
              <a:spcAft>
                <a:spcPts val="0"/>
              </a:spcAft>
              <a:buClr>
                <a:srgbClr val="000000"/>
              </a:buClr>
              <a:buSzPct val="100000"/>
              <a:buFont typeface="Arial"/>
              <a:buNone/>
            </a:pPr>
            <a:r>
              <a:rPr lang="fr" sz="2800" b="0" i="0" u="none" strike="noStrike" cap="none">
                <a:solidFill>
                  <a:schemeClr val="lt1"/>
                </a:solidFill>
                <a:latin typeface="Montserrat"/>
                <a:ea typeface="Montserrat"/>
                <a:cs typeface="Montserrat"/>
                <a:sym typeface="Montserrat"/>
              </a:rPr>
              <a:t>[Business Intelligence Analyst]</a:t>
            </a:r>
            <a:endParaRPr sz="2800" b="0" i="0" u="none" strike="noStrike" cap="none">
              <a:solidFill>
                <a:schemeClr val="lt1"/>
              </a:solidFill>
              <a:latin typeface="Montserrat"/>
              <a:ea typeface="Montserrat"/>
              <a:cs typeface="Montserrat"/>
              <a:sym typeface="Montserrat"/>
            </a:endParaRPr>
          </a:p>
        </p:txBody>
      </p:sp>
      <p:sp>
        <p:nvSpPr>
          <p:cNvPr id="58" name="Google Shape;58;p1"/>
          <p:cNvSpPr txBox="1"/>
          <p:nvPr/>
        </p:nvSpPr>
        <p:spPr>
          <a:xfrm>
            <a:off x="4968964" y="4368058"/>
            <a:ext cx="3807680" cy="53415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ctr" rtl="0">
              <a:lnSpc>
                <a:spcPct val="100000"/>
              </a:lnSpc>
              <a:spcBef>
                <a:spcPts val="0"/>
              </a:spcBef>
              <a:spcAft>
                <a:spcPts val="0"/>
              </a:spcAft>
              <a:buClr>
                <a:srgbClr val="000000"/>
              </a:buClr>
              <a:buSzPct val="100000"/>
              <a:buFont typeface="Arial"/>
              <a:buNone/>
            </a:pPr>
            <a:r>
              <a:rPr lang="fr" sz="2800" b="0" i="0" u="none" strike="noStrike" cap="none">
                <a:solidFill>
                  <a:schemeClr val="lt1"/>
                </a:solidFill>
                <a:latin typeface="Montserrat"/>
                <a:ea typeface="Montserrat"/>
                <a:cs typeface="Montserrat"/>
                <a:sym typeface="Montserrat"/>
              </a:rPr>
              <a:t>[</a:t>
            </a:r>
            <a:r>
              <a:rPr lang="fr" sz="2000">
                <a:solidFill>
                  <a:schemeClr val="lt1"/>
                </a:solidFill>
                <a:latin typeface="Montserrat"/>
                <a:ea typeface="Montserrat"/>
                <a:cs typeface="Montserrat"/>
                <a:sym typeface="Montserrat"/>
              </a:rPr>
              <a:t>9</a:t>
            </a:r>
            <a:r>
              <a:rPr lang="fr" sz="2000" b="0" i="0" u="none" strike="noStrike" cap="none">
                <a:solidFill>
                  <a:schemeClr val="lt1"/>
                </a:solidFill>
                <a:latin typeface="Montserrat"/>
                <a:ea typeface="Montserrat"/>
                <a:cs typeface="Montserrat"/>
                <a:sym typeface="Montserrat"/>
              </a:rPr>
              <a:t> mars 2024</a:t>
            </a:r>
            <a:r>
              <a:rPr lang="fr" sz="2800" b="0" i="0" u="none" strike="noStrike" cap="none">
                <a:solidFill>
                  <a:schemeClr val="lt1"/>
                </a:solidFill>
                <a:latin typeface="Montserrat"/>
                <a:ea typeface="Montserrat"/>
                <a:cs typeface="Montserrat"/>
                <a:sym typeface="Montserrat"/>
              </a:rPr>
              <a:t>]</a:t>
            </a:r>
            <a:endParaRPr sz="2800" b="0" i="0" u="none" strike="noStrike" cap="none">
              <a:solidFill>
                <a:schemeClr val="lt1"/>
              </a:solidFill>
              <a:latin typeface="Montserrat"/>
              <a:ea typeface="Montserrat"/>
              <a:cs typeface="Montserrat"/>
              <a:sym typeface="Montserrat"/>
            </a:endParaRPr>
          </a:p>
        </p:txBody>
      </p:sp>
      <p:pic>
        <p:nvPicPr>
          <p:cNvPr id="2" name="object 3">
            <a:hlinkClick r:id="rId3"/>
            <a:extLst>
              <a:ext uri="{FF2B5EF4-FFF2-40B4-BE49-F238E27FC236}">
                <a16:creationId xmlns:a16="http://schemas.microsoft.com/office/drawing/2014/main" id="{7D65DFE8-051D-A87A-F4FE-868C069C8F81}"/>
              </a:ext>
            </a:extLst>
          </p:cNvPr>
          <p:cNvPicPr/>
          <p:nvPr/>
        </p:nvPicPr>
        <p:blipFill>
          <a:blip r:embed="rId4" cstate="print"/>
          <a:stretch>
            <a:fillRect/>
          </a:stretch>
        </p:blipFill>
        <p:spPr>
          <a:xfrm>
            <a:off x="3456432" y="332237"/>
            <a:ext cx="2231136" cy="12638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820400" y="65220"/>
            <a:ext cx="1200758" cy="670482"/>
          </a:xfrm>
          <a:prstGeom prst="rect">
            <a:avLst/>
          </a:prstGeom>
        </p:spPr>
      </p:pic>
      <p:sp>
        <p:nvSpPr>
          <p:cNvPr id="3" name="Espace réservé du numéro de diapositive 2">
            <a:extLst>
              <a:ext uri="{FF2B5EF4-FFF2-40B4-BE49-F238E27FC236}">
                <a16:creationId xmlns:a16="http://schemas.microsoft.com/office/drawing/2014/main" id="{36FC7BC2-82CB-99B4-4D33-3A5C6EAED1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10</a:t>
            </a:fld>
            <a:endParaRPr lang="fr-FR"/>
          </a:p>
        </p:txBody>
      </p:sp>
      <p:sp>
        <p:nvSpPr>
          <p:cNvPr id="7" name="ZoneTexte 6">
            <a:extLst>
              <a:ext uri="{FF2B5EF4-FFF2-40B4-BE49-F238E27FC236}">
                <a16:creationId xmlns:a16="http://schemas.microsoft.com/office/drawing/2014/main" id="{70673F73-04CD-EA7B-0BE0-D32FF5E17400}"/>
              </a:ext>
            </a:extLst>
          </p:cNvPr>
          <p:cNvSpPr txBox="1"/>
          <p:nvPr/>
        </p:nvSpPr>
        <p:spPr>
          <a:xfrm>
            <a:off x="494852" y="2684249"/>
            <a:ext cx="8154296" cy="1723549"/>
          </a:xfrm>
          <a:prstGeom prst="rect">
            <a:avLst/>
          </a:prstGeom>
          <a:noFill/>
        </p:spPr>
        <p:txBody>
          <a:bodyPr wrap="square" rtlCol="0">
            <a:spAutoFit/>
          </a:bodyPr>
          <a:lstStyle/>
          <a:p>
            <a:pPr marL="285750" indent="-285750">
              <a:buFont typeface="Courier New" panose="02070309020205020404" pitchFamily="49" charset="0"/>
              <a:buChar char="o"/>
            </a:pPr>
            <a:r>
              <a:rPr lang="fr-FR" sz="1200">
                <a:effectLst/>
                <a:latin typeface="Helvetica" pitchFamily="2" charset="0"/>
              </a:rPr>
              <a:t>Fusion des fichiers erp.xlsx et liaison.xlsx en se basant sur l’attribut « product_id »</a:t>
            </a:r>
          </a:p>
          <a:p>
            <a:endParaRPr lang="fr-FR" sz="1200">
              <a:effectLst/>
              <a:latin typeface="Helvetica" pitchFamily="2" charset="0"/>
            </a:endParaRPr>
          </a:p>
          <a:p>
            <a:pPr marL="285750" indent="-285750">
              <a:buFont typeface="Courier New" panose="02070309020205020404" pitchFamily="49" charset="0"/>
              <a:buChar char="o"/>
            </a:pPr>
            <a:r>
              <a:rPr lang="fr-FR" sz="1200">
                <a:effectLst/>
                <a:latin typeface="Helvetica" pitchFamily="2" charset="0"/>
              </a:rPr>
              <a:t>Fusion du résultat avec le fichier web.xlsx en se basant sur l’attribut « sku »</a:t>
            </a:r>
          </a:p>
          <a:p>
            <a:endParaRPr lang="fr-FR" sz="1200">
              <a:effectLst/>
              <a:latin typeface="Helvetica" pitchFamily="2" charset="0"/>
            </a:endParaRPr>
          </a:p>
          <a:p>
            <a:pPr marL="285750" indent="-285750">
              <a:buFont typeface="Courier New" panose="02070309020205020404" pitchFamily="49" charset="0"/>
              <a:buChar char="o"/>
            </a:pPr>
            <a:r>
              <a:rPr lang="fr-FR" sz="1200">
                <a:effectLst/>
                <a:latin typeface="Helvetica" pitchFamily="2" charset="0"/>
              </a:rPr>
              <a:t>Fusion du résultat avec le fichier caracteristiques_vins.xlsx en se basant sur l’attribut « post_name »</a:t>
            </a:r>
          </a:p>
          <a:p>
            <a:endParaRPr lang="fr-FR">
              <a:effectLst/>
              <a:latin typeface="Helvetica" pitchFamily="2" charset="0"/>
            </a:endParaRPr>
          </a:p>
          <a:p>
            <a:endParaRPr lang="fr-FR">
              <a:effectLst/>
              <a:latin typeface="Helvetica" pitchFamily="2" charset="0"/>
            </a:endParaRPr>
          </a:p>
          <a:p>
            <a:endParaRPr lang="fr-FR"/>
          </a:p>
        </p:txBody>
      </p:sp>
      <p:pic>
        <p:nvPicPr>
          <p:cNvPr id="9" name="Image 8">
            <a:extLst>
              <a:ext uri="{FF2B5EF4-FFF2-40B4-BE49-F238E27FC236}">
                <a16:creationId xmlns:a16="http://schemas.microsoft.com/office/drawing/2014/main" id="{06838F1B-860F-EE0C-259E-B9170BD0B315}"/>
              </a:ext>
            </a:extLst>
          </p:cNvPr>
          <p:cNvPicPr>
            <a:picLocks noChangeAspect="1"/>
          </p:cNvPicPr>
          <p:nvPr/>
        </p:nvPicPr>
        <p:blipFill>
          <a:blip r:embed="rId5"/>
          <a:stretch>
            <a:fillRect/>
          </a:stretch>
        </p:blipFill>
        <p:spPr>
          <a:xfrm>
            <a:off x="494852" y="735702"/>
            <a:ext cx="6691256" cy="1082340"/>
          </a:xfrm>
          <a:prstGeom prst="rect">
            <a:avLst/>
          </a:prstGeom>
        </p:spPr>
      </p:pic>
    </p:spTree>
    <p:extLst>
      <p:ext uri="{BB962C8B-B14F-4D97-AF65-F5344CB8AC3E}">
        <p14:creationId xmlns:p14="http://schemas.microsoft.com/office/powerpoint/2010/main" val="21841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CD4FF56-9011-5E4F-53AD-C01204E170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11</a:t>
            </a:fld>
            <a:endParaRPr lang="fr-FR"/>
          </a:p>
        </p:txBody>
      </p:sp>
      <p:pic>
        <p:nvPicPr>
          <p:cNvPr id="4" name="Image 3">
            <a:extLst>
              <a:ext uri="{FF2B5EF4-FFF2-40B4-BE49-F238E27FC236}">
                <a16:creationId xmlns:a16="http://schemas.microsoft.com/office/drawing/2014/main" id="{02E09D55-D51C-1F4F-BC49-A04604D4D664}"/>
              </a:ext>
            </a:extLst>
          </p:cNvPr>
          <p:cNvPicPr>
            <a:picLocks noChangeAspect="1"/>
          </p:cNvPicPr>
          <p:nvPr/>
        </p:nvPicPr>
        <p:blipFill>
          <a:blip r:embed="rId3"/>
          <a:stretch>
            <a:fillRect/>
          </a:stretch>
        </p:blipFill>
        <p:spPr>
          <a:xfrm>
            <a:off x="0" y="1332321"/>
            <a:ext cx="4540356" cy="2856619"/>
          </a:xfrm>
          <a:prstGeom prst="rect">
            <a:avLst/>
          </a:prstGeom>
        </p:spPr>
      </p:pic>
      <p:pic>
        <p:nvPicPr>
          <p:cNvPr id="5" name="Image 4">
            <a:extLst>
              <a:ext uri="{FF2B5EF4-FFF2-40B4-BE49-F238E27FC236}">
                <a16:creationId xmlns:a16="http://schemas.microsoft.com/office/drawing/2014/main" id="{EA7998B6-E34F-ED15-2ABE-D4526954E287}"/>
              </a:ext>
            </a:extLst>
          </p:cNvPr>
          <p:cNvPicPr>
            <a:picLocks noChangeAspect="1"/>
          </p:cNvPicPr>
          <p:nvPr/>
        </p:nvPicPr>
        <p:blipFill>
          <a:blip r:embed="rId4"/>
          <a:stretch>
            <a:fillRect/>
          </a:stretch>
        </p:blipFill>
        <p:spPr>
          <a:xfrm>
            <a:off x="4572000" y="86683"/>
            <a:ext cx="3900458" cy="2491276"/>
          </a:xfrm>
          <a:prstGeom prst="rect">
            <a:avLst/>
          </a:prstGeom>
        </p:spPr>
      </p:pic>
      <p:pic>
        <p:nvPicPr>
          <p:cNvPr id="6" name="Image 5">
            <a:extLst>
              <a:ext uri="{FF2B5EF4-FFF2-40B4-BE49-F238E27FC236}">
                <a16:creationId xmlns:a16="http://schemas.microsoft.com/office/drawing/2014/main" id="{C7709DD4-2D48-7DD3-1147-83EB5A738C7A}"/>
              </a:ext>
            </a:extLst>
          </p:cNvPr>
          <p:cNvPicPr>
            <a:picLocks noChangeAspect="1"/>
          </p:cNvPicPr>
          <p:nvPr/>
        </p:nvPicPr>
        <p:blipFill>
          <a:blip r:embed="rId5"/>
          <a:stretch>
            <a:fillRect/>
          </a:stretch>
        </p:blipFill>
        <p:spPr>
          <a:xfrm>
            <a:off x="4572000" y="2523171"/>
            <a:ext cx="3900458" cy="2491276"/>
          </a:xfrm>
          <a:prstGeom prst="rect">
            <a:avLst/>
          </a:prstGeom>
        </p:spPr>
      </p:pic>
      <p:sp>
        <p:nvSpPr>
          <p:cNvPr id="7" name="ZoneTexte 6">
            <a:extLst>
              <a:ext uri="{FF2B5EF4-FFF2-40B4-BE49-F238E27FC236}">
                <a16:creationId xmlns:a16="http://schemas.microsoft.com/office/drawing/2014/main" id="{2F53CC7C-1E0F-9E85-D96D-8D6FC1615471}"/>
              </a:ext>
            </a:extLst>
          </p:cNvPr>
          <p:cNvSpPr txBox="1"/>
          <p:nvPr/>
        </p:nvSpPr>
        <p:spPr>
          <a:xfrm>
            <a:off x="414484" y="387276"/>
            <a:ext cx="3711388" cy="461665"/>
          </a:xfrm>
          <a:prstGeom prst="rect">
            <a:avLst/>
          </a:prstGeom>
          <a:noFill/>
        </p:spPr>
        <p:txBody>
          <a:bodyPr wrap="square" rtlCol="0">
            <a:spAutoFit/>
          </a:bodyPr>
          <a:lstStyle/>
          <a:p>
            <a:pPr marL="285750" indent="-285750" algn="ctr">
              <a:buFont typeface="Wingdings" pitchFamily="2" charset="2"/>
              <a:buChar char="Ø"/>
            </a:pPr>
            <a:r>
              <a:rPr lang="fr-FR" sz="1200"/>
              <a:t>Utilisation de jointure interne et externe pour la fusion des fichiers.</a:t>
            </a:r>
          </a:p>
        </p:txBody>
      </p:sp>
    </p:spTree>
    <p:extLst>
      <p:ext uri="{BB962C8B-B14F-4D97-AF65-F5344CB8AC3E}">
        <p14:creationId xmlns:p14="http://schemas.microsoft.com/office/powerpoint/2010/main" val="138833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642300" y="80358"/>
            <a:ext cx="1378858" cy="763171"/>
          </a:xfrm>
          <a:prstGeom prst="rect">
            <a:avLst/>
          </a:prstGeom>
        </p:spPr>
      </p:pic>
      <p:sp>
        <p:nvSpPr>
          <p:cNvPr id="3" name="Espace réservé du numéro de diapositive 2">
            <a:extLst>
              <a:ext uri="{FF2B5EF4-FFF2-40B4-BE49-F238E27FC236}">
                <a16:creationId xmlns:a16="http://schemas.microsoft.com/office/drawing/2014/main" id="{67661179-62A9-7E72-4300-0082C095D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12</a:t>
            </a:fld>
            <a:endParaRPr lang="fr-FR"/>
          </a:p>
        </p:txBody>
      </p:sp>
      <p:pic>
        <p:nvPicPr>
          <p:cNvPr id="5" name="Image 4">
            <a:extLst>
              <a:ext uri="{FF2B5EF4-FFF2-40B4-BE49-F238E27FC236}">
                <a16:creationId xmlns:a16="http://schemas.microsoft.com/office/drawing/2014/main" id="{FBB525A5-B097-E8B6-A230-3FFFA7D377E6}"/>
              </a:ext>
            </a:extLst>
          </p:cNvPr>
          <p:cNvPicPr>
            <a:picLocks noChangeAspect="1"/>
          </p:cNvPicPr>
          <p:nvPr/>
        </p:nvPicPr>
        <p:blipFill>
          <a:blip r:embed="rId5"/>
          <a:stretch>
            <a:fillRect/>
          </a:stretch>
        </p:blipFill>
        <p:spPr>
          <a:xfrm>
            <a:off x="772738" y="634149"/>
            <a:ext cx="6869562" cy="925902"/>
          </a:xfrm>
          <a:prstGeom prst="rect">
            <a:avLst/>
          </a:prstGeom>
        </p:spPr>
      </p:pic>
      <p:sp>
        <p:nvSpPr>
          <p:cNvPr id="6" name="ZoneTexte 5">
            <a:extLst>
              <a:ext uri="{FF2B5EF4-FFF2-40B4-BE49-F238E27FC236}">
                <a16:creationId xmlns:a16="http://schemas.microsoft.com/office/drawing/2014/main" id="{1843A51A-87CE-B997-4A7E-95EE42343301}"/>
              </a:ext>
            </a:extLst>
          </p:cNvPr>
          <p:cNvSpPr txBox="1"/>
          <p:nvPr/>
        </p:nvSpPr>
        <p:spPr>
          <a:xfrm>
            <a:off x="731247" y="1862450"/>
            <a:ext cx="7197139" cy="2816156"/>
          </a:xfrm>
          <a:prstGeom prst="rect">
            <a:avLst/>
          </a:prstGeom>
          <a:noFill/>
        </p:spPr>
        <p:txBody>
          <a:bodyPr wrap="square" rtlCol="0">
            <a:spAutoFit/>
          </a:bodyPr>
          <a:lstStyle/>
          <a:p>
            <a:pPr marL="285750" indent="-285750">
              <a:buFont typeface="Wingdings" pitchFamily="2" charset="2"/>
              <a:buChar char="Ø"/>
            </a:pPr>
            <a:r>
              <a:rPr lang="fr-FR" sz="1100" b="1">
                <a:solidFill>
                  <a:schemeClr val="accent4">
                    <a:lumMod val="75000"/>
                  </a:schemeClr>
                </a:solidFill>
              </a:rPr>
              <a:t>Exploration par la visualisation de données</a:t>
            </a:r>
          </a:p>
          <a:p>
            <a:endParaRPr lang="fr-FR" sz="1100" b="1">
              <a:solidFill>
                <a:schemeClr val="accent4">
                  <a:lumMod val="75000"/>
                </a:schemeClr>
              </a:solidFill>
            </a:endParaRPr>
          </a:p>
          <a:p>
            <a:pPr marL="171450" indent="-171450">
              <a:buFont typeface="Courier New" panose="02070309020205020404" pitchFamily="49" charset="0"/>
              <a:buChar char="o"/>
            </a:pPr>
            <a:r>
              <a:rPr lang="fr-FR" sz="1100">
                <a:solidFill>
                  <a:schemeClr val="tx1"/>
                </a:solidFill>
              </a:rPr>
              <a:t>Création d’une « Boîte à moustache » de la répartition des prix</a:t>
            </a:r>
          </a:p>
          <a:p>
            <a:pPr marL="285750" indent="-285750">
              <a:buFont typeface="Arial" panose="020B0604020202020204" pitchFamily="34" charset="0"/>
              <a:buChar char="•"/>
            </a:pPr>
            <a:endParaRPr lang="fr-FR" sz="1100">
              <a:solidFill>
                <a:schemeClr val="tx1"/>
              </a:solidFill>
            </a:endParaRPr>
          </a:p>
          <a:p>
            <a:pPr marL="285750" indent="-285750">
              <a:buFont typeface="Wingdings" pitchFamily="2" charset="2"/>
              <a:buChar char="Ø"/>
            </a:pPr>
            <a:r>
              <a:rPr lang="fr-FR" sz="1100" b="1">
                <a:solidFill>
                  <a:schemeClr val="accent4">
                    <a:lumMod val="75000"/>
                  </a:schemeClr>
                </a:solidFill>
              </a:rPr>
              <a:t>Exploration par l’utilisation de méthodes statistiques</a:t>
            </a:r>
          </a:p>
          <a:p>
            <a:pPr marL="285750" indent="-285750">
              <a:buFont typeface="Wingdings" pitchFamily="2" charset="2"/>
              <a:buChar char="Ø"/>
            </a:pPr>
            <a:endParaRPr lang="fr-FR" sz="1100" b="1">
              <a:solidFill>
                <a:schemeClr val="accent4">
                  <a:lumMod val="75000"/>
                </a:schemeClr>
              </a:solidFill>
            </a:endParaRPr>
          </a:p>
          <a:p>
            <a:pPr marL="285750" indent="-285750">
              <a:buFont typeface="Courier New" panose="02070309020205020404" pitchFamily="49" charset="0"/>
              <a:buChar char="o"/>
            </a:pPr>
            <a:r>
              <a:rPr lang="fr-FR" sz="1100">
                <a:solidFill>
                  <a:schemeClr val="tx1"/>
                </a:solidFill>
              </a:rPr>
              <a:t>Identification par z-index</a:t>
            </a:r>
          </a:p>
          <a:p>
            <a:r>
              <a:rPr lang="fr-FR" sz="1100">
                <a:solidFill>
                  <a:schemeClr val="tx1"/>
                </a:solidFill>
              </a:rPr>
              <a:t>	Calcul de la moyenne du prix</a:t>
            </a:r>
          </a:p>
          <a:p>
            <a:r>
              <a:rPr lang="fr-FR" sz="1100">
                <a:solidFill>
                  <a:schemeClr val="tx1"/>
                </a:solidFill>
              </a:rPr>
              <a:t>	Calcul de l’écart-type du prix</a:t>
            </a:r>
          </a:p>
          <a:p>
            <a:r>
              <a:rPr lang="fr-FR" sz="1100">
                <a:solidFill>
                  <a:schemeClr val="tx1"/>
                </a:solidFill>
              </a:rPr>
              <a:t>	Cacul du z-score</a:t>
            </a:r>
          </a:p>
          <a:p>
            <a:r>
              <a:rPr lang="fr-FR" sz="1100">
                <a:solidFill>
                  <a:schemeClr val="tx1"/>
                </a:solidFill>
              </a:rPr>
              <a:t>	Identification du seuil prix avec z-score supérieur à 3</a:t>
            </a:r>
          </a:p>
          <a:p>
            <a:endParaRPr lang="fr-FR" sz="1100">
              <a:solidFill>
                <a:schemeClr val="tx1"/>
              </a:solidFill>
            </a:endParaRPr>
          </a:p>
          <a:p>
            <a:pPr marL="285750" indent="-285750">
              <a:buFont typeface="Courier New" panose="02070309020205020404" pitchFamily="49" charset="0"/>
              <a:buChar char="o"/>
            </a:pPr>
            <a:r>
              <a:rPr lang="fr-FR" sz="1100">
                <a:solidFill>
                  <a:schemeClr val="tx1"/>
                </a:solidFill>
              </a:rPr>
              <a:t>Identification par intervalle interquartile</a:t>
            </a:r>
          </a:p>
          <a:p>
            <a:r>
              <a:rPr lang="fr-FR" sz="1100">
                <a:solidFill>
                  <a:schemeClr val="tx1"/>
                </a:solidFill>
              </a:rPr>
              <a:t>	Etude des mesures de dispersions des prix</a:t>
            </a:r>
          </a:p>
          <a:p>
            <a:r>
              <a:rPr lang="fr-FR" sz="1100">
                <a:solidFill>
                  <a:schemeClr val="tx1"/>
                </a:solidFill>
              </a:rPr>
              <a:t>	Définition du seuil pour les articles « outliers » en prix</a:t>
            </a:r>
          </a:p>
          <a:p>
            <a:r>
              <a:rPr lang="fr-FR" sz="1100">
                <a:solidFill>
                  <a:schemeClr val="tx1"/>
                </a:solidFill>
              </a:rPr>
              <a:t>	Définition du nombre d’articles et la proportion de l’ensemble du catalogue « outliers </a:t>
            </a:r>
            <a:r>
              <a:rPr lang="fr-FR" sz="1200">
                <a:solidFill>
                  <a:schemeClr val="tx1"/>
                </a:solidFill>
              </a:rPr>
              <a:t>»</a:t>
            </a:r>
            <a:r>
              <a:rPr lang="fr-FR" sz="1100">
                <a:solidFill>
                  <a:schemeClr val="tx1"/>
                </a:solidFill>
              </a:rPr>
              <a:t>	</a:t>
            </a:r>
          </a:p>
        </p:txBody>
      </p:sp>
    </p:spTree>
    <p:extLst>
      <p:ext uri="{BB962C8B-B14F-4D97-AF65-F5344CB8AC3E}">
        <p14:creationId xmlns:p14="http://schemas.microsoft.com/office/powerpoint/2010/main" val="307733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87347DB-9037-E75B-192C-7ACD1DE7E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13</a:t>
            </a:fld>
            <a:endParaRPr lang="fr-FR"/>
          </a:p>
        </p:txBody>
      </p:sp>
      <p:pic>
        <p:nvPicPr>
          <p:cNvPr id="6" name="Image 5">
            <a:extLst>
              <a:ext uri="{FF2B5EF4-FFF2-40B4-BE49-F238E27FC236}">
                <a16:creationId xmlns:a16="http://schemas.microsoft.com/office/drawing/2014/main" id="{6274D7B1-6990-BE02-6519-435652CE90CF}"/>
              </a:ext>
            </a:extLst>
          </p:cNvPr>
          <p:cNvPicPr>
            <a:picLocks noChangeAspect="1"/>
          </p:cNvPicPr>
          <p:nvPr/>
        </p:nvPicPr>
        <p:blipFill>
          <a:blip r:embed="rId3"/>
          <a:stretch>
            <a:fillRect/>
          </a:stretch>
        </p:blipFill>
        <p:spPr>
          <a:xfrm>
            <a:off x="2285640" y="0"/>
            <a:ext cx="4022165" cy="2409352"/>
          </a:xfrm>
          <a:prstGeom prst="rect">
            <a:avLst/>
          </a:prstGeom>
        </p:spPr>
      </p:pic>
      <p:pic>
        <p:nvPicPr>
          <p:cNvPr id="8" name="Image 7">
            <a:extLst>
              <a:ext uri="{FF2B5EF4-FFF2-40B4-BE49-F238E27FC236}">
                <a16:creationId xmlns:a16="http://schemas.microsoft.com/office/drawing/2014/main" id="{49332880-F77B-C13D-330C-A58B08A42C82}"/>
              </a:ext>
            </a:extLst>
          </p:cNvPr>
          <p:cNvPicPr>
            <a:picLocks noChangeAspect="1"/>
          </p:cNvPicPr>
          <p:nvPr/>
        </p:nvPicPr>
        <p:blipFill>
          <a:blip r:embed="rId4"/>
          <a:stretch>
            <a:fillRect/>
          </a:stretch>
        </p:blipFill>
        <p:spPr>
          <a:xfrm>
            <a:off x="4571999" y="2418093"/>
            <a:ext cx="4173881" cy="2725407"/>
          </a:xfrm>
          <a:prstGeom prst="rect">
            <a:avLst/>
          </a:prstGeom>
        </p:spPr>
      </p:pic>
      <p:pic>
        <p:nvPicPr>
          <p:cNvPr id="2" name="object 3">
            <a:hlinkClick r:id="rId5"/>
            <a:extLst>
              <a:ext uri="{FF2B5EF4-FFF2-40B4-BE49-F238E27FC236}">
                <a16:creationId xmlns:a16="http://schemas.microsoft.com/office/drawing/2014/main" id="{E876F74B-04D6-C6D1-B9C0-615B8C016F59}"/>
              </a:ext>
            </a:extLst>
          </p:cNvPr>
          <p:cNvPicPr/>
          <p:nvPr/>
        </p:nvPicPr>
        <p:blipFill>
          <a:blip r:embed="rId6" cstate="print"/>
          <a:stretch>
            <a:fillRect/>
          </a:stretch>
        </p:blipFill>
        <p:spPr>
          <a:xfrm>
            <a:off x="7642300" y="80358"/>
            <a:ext cx="1378858" cy="763171"/>
          </a:xfrm>
          <a:prstGeom prst="rect">
            <a:avLst/>
          </a:prstGeom>
        </p:spPr>
      </p:pic>
      <p:pic>
        <p:nvPicPr>
          <p:cNvPr id="7" name="Image 6">
            <a:extLst>
              <a:ext uri="{FF2B5EF4-FFF2-40B4-BE49-F238E27FC236}">
                <a16:creationId xmlns:a16="http://schemas.microsoft.com/office/drawing/2014/main" id="{BF875125-0CA6-4F1D-261F-0BC9684F90D2}"/>
              </a:ext>
            </a:extLst>
          </p:cNvPr>
          <p:cNvPicPr>
            <a:picLocks noChangeAspect="1"/>
          </p:cNvPicPr>
          <p:nvPr/>
        </p:nvPicPr>
        <p:blipFill>
          <a:blip r:embed="rId7"/>
          <a:stretch>
            <a:fillRect/>
          </a:stretch>
        </p:blipFill>
        <p:spPr>
          <a:xfrm>
            <a:off x="0" y="2418093"/>
            <a:ext cx="4296721" cy="2725407"/>
          </a:xfrm>
          <a:prstGeom prst="rect">
            <a:avLst/>
          </a:prstGeom>
        </p:spPr>
      </p:pic>
    </p:spTree>
    <p:extLst>
      <p:ext uri="{BB962C8B-B14F-4D97-AF65-F5344CB8AC3E}">
        <p14:creationId xmlns:p14="http://schemas.microsoft.com/office/powerpoint/2010/main" val="218683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72999" y="69289"/>
            <a:ext cx="1248159" cy="752413"/>
          </a:xfrm>
          <a:prstGeom prst="rect">
            <a:avLst/>
          </a:prstGeom>
        </p:spPr>
      </p:pic>
      <p:sp>
        <p:nvSpPr>
          <p:cNvPr id="3" name="Espace réservé du numéro de diapositive 2">
            <a:extLst>
              <a:ext uri="{FF2B5EF4-FFF2-40B4-BE49-F238E27FC236}">
                <a16:creationId xmlns:a16="http://schemas.microsoft.com/office/drawing/2014/main" id="{D87347DB-9037-E75B-192C-7ACD1DE7E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14</a:t>
            </a:fld>
            <a:endParaRPr lang="fr-FR"/>
          </a:p>
        </p:txBody>
      </p:sp>
      <p:pic>
        <p:nvPicPr>
          <p:cNvPr id="9" name="Image 8">
            <a:extLst>
              <a:ext uri="{FF2B5EF4-FFF2-40B4-BE49-F238E27FC236}">
                <a16:creationId xmlns:a16="http://schemas.microsoft.com/office/drawing/2014/main" id="{1CBBAF2B-0589-5931-FB55-52594E16D318}"/>
              </a:ext>
            </a:extLst>
          </p:cNvPr>
          <p:cNvPicPr>
            <a:picLocks noChangeAspect="1"/>
          </p:cNvPicPr>
          <p:nvPr/>
        </p:nvPicPr>
        <p:blipFill>
          <a:blip r:embed="rId5"/>
          <a:stretch>
            <a:fillRect/>
          </a:stretch>
        </p:blipFill>
        <p:spPr>
          <a:xfrm>
            <a:off x="1519816" y="2744751"/>
            <a:ext cx="6104366" cy="2312066"/>
          </a:xfrm>
          <a:prstGeom prst="rect">
            <a:avLst/>
          </a:prstGeom>
        </p:spPr>
      </p:pic>
      <p:pic>
        <p:nvPicPr>
          <p:cNvPr id="8" name="Image 7">
            <a:extLst>
              <a:ext uri="{FF2B5EF4-FFF2-40B4-BE49-F238E27FC236}">
                <a16:creationId xmlns:a16="http://schemas.microsoft.com/office/drawing/2014/main" id="{4058BCCA-06A0-F671-AAE7-F200057887D6}"/>
              </a:ext>
            </a:extLst>
          </p:cNvPr>
          <p:cNvPicPr>
            <a:picLocks noChangeAspect="1"/>
          </p:cNvPicPr>
          <p:nvPr/>
        </p:nvPicPr>
        <p:blipFill>
          <a:blip r:embed="rId6"/>
          <a:stretch>
            <a:fillRect/>
          </a:stretch>
        </p:blipFill>
        <p:spPr>
          <a:xfrm>
            <a:off x="2412999" y="5778"/>
            <a:ext cx="4318001" cy="2698751"/>
          </a:xfrm>
          <a:prstGeom prst="rect">
            <a:avLst/>
          </a:prstGeom>
        </p:spPr>
      </p:pic>
    </p:spTree>
    <p:extLst>
      <p:ext uri="{BB962C8B-B14F-4D97-AF65-F5344CB8AC3E}">
        <p14:creationId xmlns:p14="http://schemas.microsoft.com/office/powerpoint/2010/main" val="148553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67021" y="86683"/>
            <a:ext cx="1175161" cy="635796"/>
          </a:xfrm>
          <a:prstGeom prst="rect">
            <a:avLst/>
          </a:prstGeom>
        </p:spPr>
      </p:pic>
      <p:pic>
        <p:nvPicPr>
          <p:cNvPr id="4" name="Image 3">
            <a:extLst>
              <a:ext uri="{FF2B5EF4-FFF2-40B4-BE49-F238E27FC236}">
                <a16:creationId xmlns:a16="http://schemas.microsoft.com/office/drawing/2014/main" id="{680D4073-19A2-EC67-64E5-BAC30FBFF11D}"/>
              </a:ext>
            </a:extLst>
          </p:cNvPr>
          <p:cNvPicPr>
            <a:picLocks noChangeAspect="1"/>
          </p:cNvPicPr>
          <p:nvPr/>
        </p:nvPicPr>
        <p:blipFill>
          <a:blip r:embed="rId5"/>
          <a:stretch>
            <a:fillRect/>
          </a:stretch>
        </p:blipFill>
        <p:spPr>
          <a:xfrm>
            <a:off x="0" y="525679"/>
            <a:ext cx="7890978" cy="4334338"/>
          </a:xfrm>
          <a:prstGeom prst="rect">
            <a:avLst/>
          </a:prstGeom>
        </p:spPr>
      </p:pic>
      <p:sp>
        <p:nvSpPr>
          <p:cNvPr id="3" name="Espace réservé du numéro de diapositive 2">
            <a:extLst>
              <a:ext uri="{FF2B5EF4-FFF2-40B4-BE49-F238E27FC236}">
                <a16:creationId xmlns:a16="http://schemas.microsoft.com/office/drawing/2014/main" id="{2C06F451-DE54-6A45-341F-27A3C506C4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15</a:t>
            </a:fld>
            <a:endParaRPr lang="fr-FR"/>
          </a:p>
        </p:txBody>
      </p:sp>
    </p:spTree>
    <p:extLst>
      <p:ext uri="{BB962C8B-B14F-4D97-AF65-F5344CB8AC3E}">
        <p14:creationId xmlns:p14="http://schemas.microsoft.com/office/powerpoint/2010/main" val="1523528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18702" y="86683"/>
            <a:ext cx="1237970" cy="763171"/>
          </a:xfrm>
          <a:prstGeom prst="rect">
            <a:avLst/>
          </a:prstGeom>
        </p:spPr>
      </p:pic>
      <p:sp>
        <p:nvSpPr>
          <p:cNvPr id="3" name="Espace réservé du numéro de diapositive 2">
            <a:extLst>
              <a:ext uri="{FF2B5EF4-FFF2-40B4-BE49-F238E27FC236}">
                <a16:creationId xmlns:a16="http://schemas.microsoft.com/office/drawing/2014/main" id="{12B115D0-3D6F-CC0C-1939-F130FF986A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16</a:t>
            </a:fld>
            <a:endParaRPr lang="fr-FR"/>
          </a:p>
        </p:txBody>
      </p:sp>
      <p:pic>
        <p:nvPicPr>
          <p:cNvPr id="5" name="Image 4">
            <a:extLst>
              <a:ext uri="{FF2B5EF4-FFF2-40B4-BE49-F238E27FC236}">
                <a16:creationId xmlns:a16="http://schemas.microsoft.com/office/drawing/2014/main" id="{640BDDF6-784B-D334-0E8E-008E96ACBB91}"/>
              </a:ext>
            </a:extLst>
          </p:cNvPr>
          <p:cNvPicPr>
            <a:picLocks noChangeAspect="1"/>
          </p:cNvPicPr>
          <p:nvPr/>
        </p:nvPicPr>
        <p:blipFill>
          <a:blip r:embed="rId5"/>
          <a:stretch>
            <a:fillRect/>
          </a:stretch>
        </p:blipFill>
        <p:spPr>
          <a:xfrm>
            <a:off x="187328" y="849854"/>
            <a:ext cx="7772400" cy="4067864"/>
          </a:xfrm>
          <a:prstGeom prst="rect">
            <a:avLst/>
          </a:prstGeom>
        </p:spPr>
      </p:pic>
    </p:spTree>
    <p:extLst>
      <p:ext uri="{BB962C8B-B14F-4D97-AF65-F5344CB8AC3E}">
        <p14:creationId xmlns:p14="http://schemas.microsoft.com/office/powerpoint/2010/main" val="65239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18702" y="86683"/>
            <a:ext cx="1237970" cy="763171"/>
          </a:xfrm>
          <a:prstGeom prst="rect">
            <a:avLst/>
          </a:prstGeom>
        </p:spPr>
      </p:pic>
      <p:sp>
        <p:nvSpPr>
          <p:cNvPr id="3" name="Espace réservé du numéro de diapositive 2">
            <a:extLst>
              <a:ext uri="{FF2B5EF4-FFF2-40B4-BE49-F238E27FC236}">
                <a16:creationId xmlns:a16="http://schemas.microsoft.com/office/drawing/2014/main" id="{12B115D0-3D6F-CC0C-1939-F130FF986A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17</a:t>
            </a:fld>
            <a:endParaRPr lang="fr-FR"/>
          </a:p>
        </p:txBody>
      </p:sp>
      <p:pic>
        <p:nvPicPr>
          <p:cNvPr id="5" name="Image 4">
            <a:extLst>
              <a:ext uri="{FF2B5EF4-FFF2-40B4-BE49-F238E27FC236}">
                <a16:creationId xmlns:a16="http://schemas.microsoft.com/office/drawing/2014/main" id="{5A298628-9362-B3E1-2196-149FDABCD5C1}"/>
              </a:ext>
            </a:extLst>
          </p:cNvPr>
          <p:cNvPicPr>
            <a:picLocks noChangeAspect="1"/>
          </p:cNvPicPr>
          <p:nvPr/>
        </p:nvPicPr>
        <p:blipFill>
          <a:blip r:embed="rId5"/>
          <a:stretch>
            <a:fillRect/>
          </a:stretch>
        </p:blipFill>
        <p:spPr>
          <a:xfrm>
            <a:off x="406022" y="849854"/>
            <a:ext cx="7312680" cy="4185989"/>
          </a:xfrm>
          <a:prstGeom prst="rect">
            <a:avLst/>
          </a:prstGeom>
        </p:spPr>
      </p:pic>
    </p:spTree>
    <p:extLst>
      <p:ext uri="{BB962C8B-B14F-4D97-AF65-F5344CB8AC3E}">
        <p14:creationId xmlns:p14="http://schemas.microsoft.com/office/powerpoint/2010/main" val="173505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3f9e8f1567_0_7"/>
          <p:cNvSpPr/>
          <p:nvPr/>
        </p:nvSpPr>
        <p:spPr>
          <a:xfrm>
            <a:off x="0" y="0"/>
            <a:ext cx="9144000" cy="1390200"/>
          </a:xfrm>
          <a:prstGeom prst="rect">
            <a:avLst/>
          </a:prstGeom>
          <a:solidFill>
            <a:srgbClr val="004D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13f9e8f1567_0_7"/>
          <p:cNvSpPr txBox="1"/>
          <p:nvPr/>
        </p:nvSpPr>
        <p:spPr>
          <a:xfrm>
            <a:off x="1012175" y="310667"/>
            <a:ext cx="5741943" cy="544283"/>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500"/>
              <a:buFont typeface="Arial"/>
              <a:buNone/>
            </a:pPr>
            <a:r>
              <a:rPr lang="fr" sz="2500">
                <a:solidFill>
                  <a:srgbClr val="F3F3F3"/>
                </a:solidFill>
                <a:latin typeface="Montserrat"/>
                <a:ea typeface="Montserrat"/>
                <a:cs typeface="Montserrat"/>
                <a:sym typeface="Montserrat"/>
              </a:rPr>
              <a:t>Conclusion &amp; actions pour la suite</a:t>
            </a:r>
            <a:endParaRPr/>
          </a:p>
        </p:txBody>
      </p:sp>
      <p:sp>
        <p:nvSpPr>
          <p:cNvPr id="105" name="Google Shape;105;g13f9e8f1567_0_7"/>
          <p:cNvSpPr/>
          <p:nvPr/>
        </p:nvSpPr>
        <p:spPr>
          <a:xfrm>
            <a:off x="1012175" y="993350"/>
            <a:ext cx="452700" cy="50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13f9e8f1567_0_7"/>
          <p:cNvSpPr txBox="1">
            <a:spLocks noGrp="1"/>
          </p:cNvSpPr>
          <p:nvPr>
            <p:ph type="body" idx="1"/>
          </p:nvPr>
        </p:nvSpPr>
        <p:spPr>
          <a:xfrm>
            <a:off x="122842" y="1508213"/>
            <a:ext cx="8623966" cy="3548603"/>
          </a:xfrm>
          <a:prstGeom prst="rect">
            <a:avLst/>
          </a:prstGeom>
          <a:noFill/>
          <a:ln>
            <a:noFill/>
          </a:ln>
        </p:spPr>
        <p:txBody>
          <a:bodyPr spcFirstLastPara="1" wrap="square" lIns="91425" tIns="91425" rIns="91425" bIns="91425" anchor="t" anchorCtr="0">
            <a:normAutofit fontScale="25000" lnSpcReduction="20000"/>
          </a:bodyPr>
          <a:lstStyle/>
          <a:p>
            <a:pPr algn="just">
              <a:lnSpc>
                <a:spcPct val="170000"/>
              </a:lnSpc>
              <a:buFont typeface="Courier New" panose="02070309020205020404" pitchFamily="49" charset="0"/>
              <a:buChar char="o"/>
            </a:pPr>
            <a:r>
              <a:rPr lang="fr-FR" sz="4000" b="0" u="none" strike="noStrike">
                <a:solidFill>
                  <a:srgbClr val="000000"/>
                </a:solidFill>
                <a:effectLst/>
                <a:latin typeface=""/>
                <a:cs typeface="Arial" panose="020B0604020202020204" pitchFamily="34" charset="0"/>
              </a:rPr>
              <a:t>Nous avons observé les anomalies suivantes lors de notre analyse exploratoire : présence de doublons et de valeurs manquantes (ou nulles), redondance d’information et erreur de stock, produits sans codes articles vendus en ligne, produits avec codes articles non vendus sur le site web, articles sans correspondances.</a:t>
            </a:r>
          </a:p>
          <a:p>
            <a:pPr marL="114300" indent="0" algn="just">
              <a:lnSpc>
                <a:spcPct val="170000"/>
              </a:lnSpc>
              <a:buNone/>
            </a:pPr>
            <a:endParaRPr lang="fr-FR" sz="4000" b="0" u="none" strike="noStrike">
              <a:solidFill>
                <a:srgbClr val="000000"/>
              </a:solidFill>
              <a:effectLst/>
              <a:latin typeface=""/>
              <a:cs typeface="Arial" panose="020B0604020202020204" pitchFamily="34" charset="0"/>
            </a:endParaRPr>
          </a:p>
          <a:p>
            <a:pPr algn="just">
              <a:lnSpc>
                <a:spcPct val="170000"/>
              </a:lnSpc>
              <a:buFont typeface="Courier New" panose="02070309020205020404" pitchFamily="49" charset="0"/>
              <a:buChar char="o"/>
            </a:pPr>
            <a:r>
              <a:rPr lang="fr-FR" sz="4000" b="0" u="none" strike="noStrike">
                <a:solidFill>
                  <a:srgbClr val="000000"/>
                </a:solidFill>
                <a:effectLst/>
                <a:latin typeface=""/>
                <a:cs typeface="Arial" panose="020B0604020202020204" pitchFamily="34" charset="0"/>
              </a:rPr>
              <a:t>L'analyse des prix a permis d'identifier des 'outliers' mais ces valeurs sont justifiées car elles correspondent à des grands crus (produits de luxe). Il n'y a donc pas d'erreurs de saisie au niveau des prix.</a:t>
            </a:r>
          </a:p>
          <a:p>
            <a:pPr marL="114300" indent="0" algn="just">
              <a:lnSpc>
                <a:spcPct val="170000"/>
              </a:lnSpc>
              <a:buNone/>
            </a:pPr>
            <a:endParaRPr lang="fr-FR" sz="4000" b="0" u="none" strike="noStrike">
              <a:solidFill>
                <a:srgbClr val="000000"/>
              </a:solidFill>
              <a:effectLst/>
              <a:latin typeface=""/>
              <a:cs typeface="Arial" panose="020B0604020202020204" pitchFamily="34" charset="0"/>
            </a:endParaRPr>
          </a:p>
          <a:p>
            <a:pPr algn="just">
              <a:lnSpc>
                <a:spcPct val="170000"/>
              </a:lnSpc>
              <a:buFont typeface="Courier New" panose="02070309020205020404" pitchFamily="49" charset="0"/>
              <a:buChar char="o"/>
            </a:pPr>
            <a:r>
              <a:rPr lang="fr-FR" sz="4000" b="0" u="none" strike="noStrike">
                <a:solidFill>
                  <a:srgbClr val="000000"/>
                </a:solidFill>
                <a:effectLst/>
                <a:latin typeface=""/>
                <a:cs typeface="Arial" panose="020B0604020202020204" pitchFamily="34" charset="0"/>
              </a:rPr>
              <a:t>Par ailleurs, nous aurions pu avoir recours au Web Scraping pour collecter des données structurées manquantes et compléter davantage notre dataframe concernant les colonnes suivantes : Région, Domaine, Couleur, Cépage, Millésime etc.</a:t>
            </a:r>
          </a:p>
          <a:p>
            <a:pPr marL="114300" indent="0" algn="just">
              <a:lnSpc>
                <a:spcPct val="170000"/>
              </a:lnSpc>
              <a:buNone/>
            </a:pPr>
            <a:endParaRPr lang="fr-FR" sz="4000" b="0" u="none" strike="noStrike">
              <a:solidFill>
                <a:srgbClr val="000000"/>
              </a:solidFill>
              <a:effectLst/>
              <a:latin typeface=""/>
              <a:cs typeface="Arial" panose="020B0604020202020204" pitchFamily="34" charset="0"/>
            </a:endParaRPr>
          </a:p>
          <a:p>
            <a:pPr algn="just">
              <a:lnSpc>
                <a:spcPct val="170000"/>
              </a:lnSpc>
              <a:buFont typeface="Courier New" panose="02070309020205020404" pitchFamily="49" charset="0"/>
              <a:buChar char="o"/>
            </a:pPr>
            <a:r>
              <a:rPr lang="fr-FR" sz="4000" b="0" u="none" strike="noStrike">
                <a:solidFill>
                  <a:srgbClr val="000000"/>
                </a:solidFill>
                <a:effectLst/>
                <a:latin typeface=""/>
                <a:cs typeface="Arial" panose="020B0604020202020204" pitchFamily="34" charset="0"/>
              </a:rPr>
              <a:t>Enfin, il serait judicieux d'automatiser la gestion des ventes en ligne en les incorporant dans l'ERP (enterprise resource planning) pour plus d'efficacité car le rapprochement manuel des deux bases peut comporter des risques en l'absence d'une certaine rigueur. La base finale comporte 714 produits répertoriés sur le site sur les 825 articles que nous vendons et cela peut être dû à un appairage incomplet. Nous pourrions par exemple attribuer un code sku aux produits qui n'en ont pas et revoir pourquoi certains produits ne sont pas commercialisés en ligne.</a:t>
            </a:r>
          </a:p>
          <a:p>
            <a:pPr marL="114300" lvl="0" indent="0" algn="l" rtl="0">
              <a:lnSpc>
                <a:spcPct val="115000"/>
              </a:lnSpc>
              <a:spcBef>
                <a:spcPts val="0"/>
              </a:spcBef>
              <a:spcAft>
                <a:spcPts val="0"/>
              </a:spcAft>
              <a:buClr>
                <a:srgbClr val="999999"/>
              </a:buClr>
              <a:buSzPts val="1800"/>
              <a:buNone/>
            </a:pPr>
            <a:endParaRPr lang="fr-FR" i="1">
              <a:solidFill>
                <a:srgbClr val="999999"/>
              </a:solidFill>
              <a:latin typeface="Montserrat"/>
              <a:ea typeface="Montserrat"/>
              <a:cs typeface="Montserrat"/>
              <a:sym typeface="Montserrat"/>
            </a:endParaRPr>
          </a:p>
          <a:p>
            <a:pPr marL="114300" lvl="0" indent="0" algn="l" rtl="0">
              <a:lnSpc>
                <a:spcPct val="115000"/>
              </a:lnSpc>
              <a:spcBef>
                <a:spcPts val="0"/>
              </a:spcBef>
              <a:spcAft>
                <a:spcPts val="0"/>
              </a:spcAft>
              <a:buClr>
                <a:srgbClr val="999999"/>
              </a:buClr>
              <a:buSzPts val="1800"/>
              <a:buNone/>
            </a:pPr>
            <a:endParaRPr i="1">
              <a:solidFill>
                <a:srgbClr val="999999"/>
              </a:solidFill>
              <a:latin typeface="Montserrat"/>
              <a:ea typeface="Montserrat"/>
              <a:cs typeface="Montserrat"/>
              <a:sym typeface="Montserrat"/>
            </a:endParaRPr>
          </a:p>
        </p:txBody>
      </p:sp>
      <p:pic>
        <p:nvPicPr>
          <p:cNvPr id="2" name="object 3">
            <a:hlinkClick r:id="rId3"/>
            <a:extLst>
              <a:ext uri="{FF2B5EF4-FFF2-40B4-BE49-F238E27FC236}">
                <a16:creationId xmlns:a16="http://schemas.microsoft.com/office/drawing/2014/main" id="{565D0E7E-A69F-7504-E7AD-801EE3D8DD1D}"/>
              </a:ext>
            </a:extLst>
          </p:cNvPr>
          <p:cNvPicPr/>
          <p:nvPr/>
        </p:nvPicPr>
        <p:blipFill>
          <a:blip r:embed="rId4" cstate="print"/>
          <a:stretch>
            <a:fillRect/>
          </a:stretch>
        </p:blipFill>
        <p:spPr>
          <a:xfrm>
            <a:off x="7259532" y="218742"/>
            <a:ext cx="1572768" cy="925902"/>
          </a:xfrm>
          <a:prstGeom prst="rect">
            <a:avLst/>
          </a:prstGeom>
        </p:spPr>
      </p:pic>
      <p:sp>
        <p:nvSpPr>
          <p:cNvPr id="3" name="Espace réservé du numéro de diapositive 2">
            <a:extLst>
              <a:ext uri="{FF2B5EF4-FFF2-40B4-BE49-F238E27FC236}">
                <a16:creationId xmlns:a16="http://schemas.microsoft.com/office/drawing/2014/main" id="{4AD4A3EF-B2B0-9C09-01D8-62AC6A6ACD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3f9e8f1567_0_7"/>
          <p:cNvSpPr/>
          <p:nvPr/>
        </p:nvSpPr>
        <p:spPr>
          <a:xfrm>
            <a:off x="0" y="0"/>
            <a:ext cx="9144000" cy="1390200"/>
          </a:xfrm>
          <a:prstGeom prst="rect">
            <a:avLst/>
          </a:prstGeom>
          <a:solidFill>
            <a:srgbClr val="004D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13f9e8f1567_0_7"/>
          <p:cNvSpPr txBox="1"/>
          <p:nvPr/>
        </p:nvSpPr>
        <p:spPr>
          <a:xfrm>
            <a:off x="1012175" y="310667"/>
            <a:ext cx="5741943" cy="544283"/>
          </a:xfrm>
          <a:prstGeom prst="rect">
            <a:avLst/>
          </a:prstGeom>
          <a:noFill/>
          <a:ln>
            <a:noFill/>
          </a:ln>
        </p:spPr>
        <p:txBody>
          <a:bodyPr spcFirstLastPara="1" wrap="square" lIns="91425" tIns="91425" rIns="91425" bIns="91425" anchor="t" anchorCtr="0">
            <a:normAutofit fontScale="92500"/>
          </a:bodyPr>
          <a:lstStyle/>
          <a:p>
            <a:pPr marL="0" marR="0" lvl="0" indent="0" algn="l" rtl="0">
              <a:lnSpc>
                <a:spcPct val="100000"/>
              </a:lnSpc>
              <a:spcBef>
                <a:spcPts val="0"/>
              </a:spcBef>
              <a:spcAft>
                <a:spcPts val="0"/>
              </a:spcAft>
              <a:buClr>
                <a:srgbClr val="000000"/>
              </a:buClr>
              <a:buSzPts val="2500"/>
              <a:buFont typeface="Arial"/>
              <a:buNone/>
            </a:pPr>
            <a:r>
              <a:rPr lang="fr" sz="2500">
                <a:solidFill>
                  <a:srgbClr val="F3F3F3"/>
                </a:solidFill>
                <a:latin typeface="Montserrat"/>
                <a:ea typeface="Montserrat"/>
                <a:cs typeface="Montserrat"/>
                <a:sym typeface="Montserrat"/>
              </a:rPr>
              <a:t>Point sur les compétences apprises</a:t>
            </a:r>
            <a:endParaRPr/>
          </a:p>
        </p:txBody>
      </p:sp>
      <p:sp>
        <p:nvSpPr>
          <p:cNvPr id="105" name="Google Shape;105;g13f9e8f1567_0_7"/>
          <p:cNvSpPr/>
          <p:nvPr/>
        </p:nvSpPr>
        <p:spPr>
          <a:xfrm>
            <a:off x="1012175" y="993350"/>
            <a:ext cx="452700" cy="50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13f9e8f1567_0_7"/>
          <p:cNvSpPr txBox="1">
            <a:spLocks noGrp="1"/>
          </p:cNvSpPr>
          <p:nvPr>
            <p:ph type="body" idx="1"/>
          </p:nvPr>
        </p:nvSpPr>
        <p:spPr>
          <a:xfrm>
            <a:off x="213360" y="1528600"/>
            <a:ext cx="8516640" cy="3528217"/>
          </a:xfrm>
          <a:prstGeom prst="rect">
            <a:avLst/>
          </a:prstGeom>
          <a:noFill/>
          <a:ln>
            <a:noFill/>
          </a:ln>
        </p:spPr>
        <p:txBody>
          <a:bodyPr spcFirstLastPara="1" wrap="square" lIns="91425" tIns="91425" rIns="91425" bIns="91425" anchor="t" anchorCtr="0">
            <a:normAutofit fontScale="62500" lnSpcReduction="20000"/>
          </a:bodyPr>
          <a:lstStyle/>
          <a:p>
            <a:pPr marL="457200" lvl="0" indent="-342900" algn="l" rtl="0">
              <a:lnSpc>
                <a:spcPct val="115000"/>
              </a:lnSpc>
              <a:spcBef>
                <a:spcPts val="0"/>
              </a:spcBef>
              <a:spcAft>
                <a:spcPts val="0"/>
              </a:spcAft>
              <a:buClr>
                <a:srgbClr val="999999"/>
              </a:buClr>
              <a:buSzPts val="1800"/>
              <a:buFont typeface="Montserrat"/>
              <a:buChar char="●"/>
            </a:pPr>
            <a:r>
              <a:rPr lang="fr-FR" sz="1900" i="1">
                <a:solidFill>
                  <a:schemeClr val="tx1"/>
                </a:solidFill>
                <a:latin typeface="Montserrat"/>
                <a:ea typeface="Montserrat"/>
                <a:cs typeface="Montserrat"/>
                <a:sym typeface="Montserrat"/>
              </a:rPr>
              <a:t>Identifier les problèmes de qualité de données afin de les corriger avant une analyse</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114300" indent="0">
              <a:buClr>
                <a:srgbClr val="999999"/>
              </a:buClr>
              <a:buNone/>
            </a:pPr>
            <a:r>
              <a:rPr lang="fr-FR" sz="1900" i="1">
                <a:solidFill>
                  <a:schemeClr val="tx1"/>
                </a:solidFill>
                <a:latin typeface="Montserrat"/>
                <a:ea typeface="Montserrat"/>
                <a:cs typeface="Montserrat"/>
                <a:sym typeface="Montserrat"/>
              </a:rPr>
              <a:t>	-Détecter les anomalies comme la présence de doublons, valeurs nulles ou manquantes, 	erreurs typographiques, valeurs extrêmes (outliers).</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457200" lvl="0" indent="-342900" algn="l" rtl="0">
              <a:lnSpc>
                <a:spcPct val="115000"/>
              </a:lnSpc>
              <a:spcBef>
                <a:spcPts val="0"/>
              </a:spcBef>
              <a:spcAft>
                <a:spcPts val="0"/>
              </a:spcAft>
              <a:buClr>
                <a:srgbClr val="999999"/>
              </a:buClr>
              <a:buSzPts val="1800"/>
              <a:buFont typeface="Montserrat"/>
              <a:buChar char="●"/>
            </a:pPr>
            <a:r>
              <a:rPr lang="fr-FR" sz="1900" i="1">
                <a:solidFill>
                  <a:schemeClr val="tx1"/>
                </a:solidFill>
                <a:latin typeface="Montserrat"/>
                <a:ea typeface="Montserrat"/>
                <a:cs typeface="Montserrat"/>
                <a:sym typeface="Montserrat"/>
              </a:rPr>
              <a:t>Traiter les problèmes de qualité de données </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114300" indent="0">
              <a:buClr>
                <a:srgbClr val="999999"/>
              </a:buClr>
              <a:buNone/>
            </a:pPr>
            <a:r>
              <a:rPr lang="fr-FR" sz="1900" i="1">
                <a:solidFill>
                  <a:schemeClr val="tx1"/>
                </a:solidFill>
                <a:latin typeface="Montserrat"/>
                <a:ea typeface="Montserrat"/>
                <a:cs typeface="Montserrat"/>
                <a:sym typeface="Montserrat"/>
              </a:rPr>
              <a:t>	-Suppression de colonnes et lignes inutiles,  effectuer des opérations de filtrage du dataframe, 	élimination des doublons et des valeurs manquantes, recherche de clé candidate pour 	fusionner les fichiers.</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457200" lvl="0" indent="-342900" algn="l" rtl="0">
              <a:lnSpc>
                <a:spcPct val="115000"/>
              </a:lnSpc>
              <a:spcBef>
                <a:spcPts val="0"/>
              </a:spcBef>
              <a:spcAft>
                <a:spcPts val="0"/>
              </a:spcAft>
              <a:buClr>
                <a:srgbClr val="999999"/>
              </a:buClr>
              <a:buSzPts val="1800"/>
              <a:buFont typeface="Montserrat"/>
              <a:buChar char="●"/>
            </a:pPr>
            <a:r>
              <a:rPr lang="fr-FR" sz="1900" i="1">
                <a:solidFill>
                  <a:schemeClr val="tx1"/>
                </a:solidFill>
                <a:latin typeface="Montserrat"/>
                <a:ea typeface="Montserrat"/>
                <a:cs typeface="Montserrat"/>
                <a:sym typeface="Montserrat"/>
              </a:rPr>
              <a:t>Réaliser des analyses univariées afin de valider la qualité globale des données</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114300" lvl="0" indent="0" algn="l" rtl="0">
              <a:lnSpc>
                <a:spcPct val="115000"/>
              </a:lnSpc>
              <a:spcBef>
                <a:spcPts val="0"/>
              </a:spcBef>
              <a:spcAft>
                <a:spcPts val="0"/>
              </a:spcAft>
              <a:buClr>
                <a:srgbClr val="999999"/>
              </a:buClr>
              <a:buSzPts val="1800"/>
              <a:buNone/>
            </a:pPr>
            <a:r>
              <a:rPr lang="fr-FR" sz="1900" i="1">
                <a:solidFill>
                  <a:schemeClr val="tx1"/>
                </a:solidFill>
                <a:latin typeface="Montserrat"/>
                <a:ea typeface="Montserrat"/>
                <a:cs typeface="Montserrat"/>
                <a:sym typeface="Montserrat"/>
              </a:rPr>
              <a:t>	-Utilisation de méthodes statistiques : identification par l’intervalle interquartile &amp; Z-index	</a:t>
            </a:r>
          </a:p>
          <a:p>
            <a:pPr marL="114300" lvl="0" indent="0" algn="l" rtl="0">
              <a:lnSpc>
                <a:spcPct val="115000"/>
              </a:lnSpc>
              <a:spcBef>
                <a:spcPts val="0"/>
              </a:spcBef>
              <a:spcAft>
                <a:spcPts val="0"/>
              </a:spcAft>
              <a:buClr>
                <a:srgbClr val="999999"/>
              </a:buClr>
              <a:buSzPts val="1800"/>
              <a:buNone/>
            </a:pPr>
            <a:endParaRPr lang="fr-FR" sz="1900" i="1">
              <a:solidFill>
                <a:schemeClr val="tx1"/>
              </a:solidFill>
              <a:latin typeface="Montserrat"/>
              <a:ea typeface="Montserrat"/>
              <a:cs typeface="Montserrat"/>
              <a:sym typeface="Montserrat"/>
            </a:endParaRPr>
          </a:p>
          <a:p>
            <a:pPr marL="457200" lvl="0" indent="-342900" algn="l" rtl="0">
              <a:lnSpc>
                <a:spcPct val="115000"/>
              </a:lnSpc>
              <a:spcBef>
                <a:spcPts val="0"/>
              </a:spcBef>
              <a:spcAft>
                <a:spcPts val="0"/>
              </a:spcAft>
              <a:buClr>
                <a:srgbClr val="999999"/>
              </a:buClr>
              <a:buSzPts val="1800"/>
              <a:buFont typeface="Montserrat"/>
              <a:buChar char="●"/>
            </a:pPr>
            <a:r>
              <a:rPr lang="fr-FR" sz="1900" i="1">
                <a:solidFill>
                  <a:schemeClr val="tx1"/>
                </a:solidFill>
                <a:latin typeface="Montserrat"/>
                <a:ea typeface="Montserrat"/>
                <a:cs typeface="Montserrat"/>
                <a:sym typeface="Montserrat"/>
              </a:rPr>
              <a:t>Découverte du langage Python (tuple, liste, dictionnaire, boucle, fonction) et des librairies Pandas (manipulation de données) &amp; Plotly express (visualisation des données)</a:t>
            </a:r>
          </a:p>
          <a:p>
            <a:pPr marL="114300" lvl="0" indent="0" algn="l" rtl="0">
              <a:lnSpc>
                <a:spcPct val="115000"/>
              </a:lnSpc>
              <a:spcBef>
                <a:spcPts val="0"/>
              </a:spcBef>
              <a:spcAft>
                <a:spcPts val="0"/>
              </a:spcAft>
              <a:buClr>
                <a:srgbClr val="999999"/>
              </a:buClr>
              <a:buSzPts val="1800"/>
              <a:buNone/>
            </a:pPr>
            <a:endParaRPr lang="fr-FR" i="1">
              <a:solidFill>
                <a:srgbClr val="999999"/>
              </a:solidFill>
              <a:latin typeface="Montserrat"/>
              <a:ea typeface="Montserrat"/>
              <a:cs typeface="Montserrat"/>
              <a:sym typeface="Montserrat"/>
            </a:endParaRPr>
          </a:p>
          <a:p>
            <a:pPr marL="114300" lvl="0" indent="0" algn="l" rtl="0">
              <a:lnSpc>
                <a:spcPct val="115000"/>
              </a:lnSpc>
              <a:spcBef>
                <a:spcPts val="0"/>
              </a:spcBef>
              <a:spcAft>
                <a:spcPts val="0"/>
              </a:spcAft>
              <a:buClr>
                <a:srgbClr val="999999"/>
              </a:buClr>
              <a:buSzPts val="1800"/>
              <a:buNone/>
            </a:pPr>
            <a:endParaRPr lang="fr-FR" i="1">
              <a:solidFill>
                <a:srgbClr val="999999"/>
              </a:solidFill>
              <a:latin typeface="Montserrat"/>
              <a:ea typeface="Montserrat"/>
              <a:cs typeface="Montserrat"/>
              <a:sym typeface="Montserrat"/>
            </a:endParaRPr>
          </a:p>
          <a:p>
            <a:pPr marL="114300" lvl="0" indent="0" algn="l" rtl="0">
              <a:lnSpc>
                <a:spcPct val="115000"/>
              </a:lnSpc>
              <a:spcBef>
                <a:spcPts val="0"/>
              </a:spcBef>
              <a:spcAft>
                <a:spcPts val="0"/>
              </a:spcAft>
              <a:buClr>
                <a:srgbClr val="999999"/>
              </a:buClr>
              <a:buSzPts val="1800"/>
              <a:buNone/>
            </a:pPr>
            <a:endParaRPr i="1">
              <a:solidFill>
                <a:srgbClr val="999999"/>
              </a:solidFill>
              <a:latin typeface="Montserrat"/>
              <a:ea typeface="Montserrat"/>
              <a:cs typeface="Montserrat"/>
              <a:sym typeface="Montserrat"/>
            </a:endParaRPr>
          </a:p>
        </p:txBody>
      </p:sp>
      <p:pic>
        <p:nvPicPr>
          <p:cNvPr id="2" name="object 3">
            <a:hlinkClick r:id="rId3"/>
            <a:extLst>
              <a:ext uri="{FF2B5EF4-FFF2-40B4-BE49-F238E27FC236}">
                <a16:creationId xmlns:a16="http://schemas.microsoft.com/office/drawing/2014/main" id="{565D0E7E-A69F-7504-E7AD-801EE3D8DD1D}"/>
              </a:ext>
            </a:extLst>
          </p:cNvPr>
          <p:cNvPicPr/>
          <p:nvPr/>
        </p:nvPicPr>
        <p:blipFill>
          <a:blip r:embed="rId4" cstate="print"/>
          <a:stretch>
            <a:fillRect/>
          </a:stretch>
        </p:blipFill>
        <p:spPr>
          <a:xfrm>
            <a:off x="7259532" y="218742"/>
            <a:ext cx="1572768" cy="925902"/>
          </a:xfrm>
          <a:prstGeom prst="rect">
            <a:avLst/>
          </a:prstGeom>
        </p:spPr>
      </p:pic>
      <p:sp>
        <p:nvSpPr>
          <p:cNvPr id="3" name="Espace réservé du numéro de diapositive 2">
            <a:extLst>
              <a:ext uri="{FF2B5EF4-FFF2-40B4-BE49-F238E27FC236}">
                <a16:creationId xmlns:a16="http://schemas.microsoft.com/office/drawing/2014/main" id="{4AD4A3EF-B2B0-9C09-01D8-62AC6A6ACD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19</a:t>
            </a:fld>
            <a:endParaRPr lang="fr-FR"/>
          </a:p>
        </p:txBody>
      </p:sp>
    </p:spTree>
    <p:extLst>
      <p:ext uri="{BB962C8B-B14F-4D97-AF65-F5344CB8AC3E}">
        <p14:creationId xmlns:p14="http://schemas.microsoft.com/office/powerpoint/2010/main" val="361918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00606" y="104264"/>
            <a:ext cx="1320552" cy="766631"/>
          </a:xfrm>
          <a:prstGeom prst="rect">
            <a:avLst/>
          </a:prstGeom>
        </p:spPr>
      </p:pic>
      <p:pic>
        <p:nvPicPr>
          <p:cNvPr id="5" name="Image 4">
            <a:extLst>
              <a:ext uri="{FF2B5EF4-FFF2-40B4-BE49-F238E27FC236}">
                <a16:creationId xmlns:a16="http://schemas.microsoft.com/office/drawing/2014/main" id="{B9396C03-C38F-1731-7D71-7A9A0FC00BE1}"/>
              </a:ext>
            </a:extLst>
          </p:cNvPr>
          <p:cNvPicPr>
            <a:picLocks noChangeAspect="1"/>
          </p:cNvPicPr>
          <p:nvPr/>
        </p:nvPicPr>
        <p:blipFill>
          <a:blip r:embed="rId5"/>
          <a:stretch>
            <a:fillRect/>
          </a:stretch>
        </p:blipFill>
        <p:spPr>
          <a:xfrm>
            <a:off x="916195" y="1236384"/>
            <a:ext cx="522559" cy="3219635"/>
          </a:xfrm>
          <a:prstGeom prst="rect">
            <a:avLst/>
          </a:prstGeom>
        </p:spPr>
      </p:pic>
      <p:sp>
        <p:nvSpPr>
          <p:cNvPr id="7" name="ZoneTexte 6">
            <a:extLst>
              <a:ext uri="{FF2B5EF4-FFF2-40B4-BE49-F238E27FC236}">
                <a16:creationId xmlns:a16="http://schemas.microsoft.com/office/drawing/2014/main" id="{B5671D05-B1B3-C1C5-5632-F2F0A7126028}"/>
              </a:ext>
            </a:extLst>
          </p:cNvPr>
          <p:cNvSpPr txBox="1"/>
          <p:nvPr/>
        </p:nvSpPr>
        <p:spPr>
          <a:xfrm>
            <a:off x="1438754" y="1398856"/>
            <a:ext cx="3672800" cy="276999"/>
          </a:xfrm>
          <a:prstGeom prst="rect">
            <a:avLst/>
          </a:prstGeom>
          <a:noFill/>
        </p:spPr>
        <p:txBody>
          <a:bodyPr wrap="none" rtlCol="0">
            <a:spAutoFit/>
          </a:bodyPr>
          <a:lstStyle/>
          <a:p>
            <a:r>
              <a:rPr lang="fr-FR" sz="1200"/>
              <a:t>Importation des librairies &amp; chargement des fichiers</a:t>
            </a:r>
          </a:p>
        </p:txBody>
      </p:sp>
      <p:sp>
        <p:nvSpPr>
          <p:cNvPr id="9" name="ZoneTexte 8">
            <a:extLst>
              <a:ext uri="{FF2B5EF4-FFF2-40B4-BE49-F238E27FC236}">
                <a16:creationId xmlns:a16="http://schemas.microsoft.com/office/drawing/2014/main" id="{02A64360-0E14-DC6F-A97D-E4A070A52FFC}"/>
              </a:ext>
            </a:extLst>
          </p:cNvPr>
          <p:cNvSpPr txBox="1"/>
          <p:nvPr/>
        </p:nvSpPr>
        <p:spPr>
          <a:xfrm>
            <a:off x="1438754" y="2071517"/>
            <a:ext cx="2907335" cy="276999"/>
          </a:xfrm>
          <a:prstGeom prst="rect">
            <a:avLst/>
          </a:prstGeom>
          <a:noFill/>
        </p:spPr>
        <p:txBody>
          <a:bodyPr wrap="square" rtlCol="0">
            <a:spAutoFit/>
          </a:bodyPr>
          <a:lstStyle/>
          <a:p>
            <a:r>
              <a:rPr lang="fr-FR" sz="1200"/>
              <a:t>Analyse exploratoire des fichiers</a:t>
            </a:r>
          </a:p>
        </p:txBody>
      </p:sp>
      <p:sp>
        <p:nvSpPr>
          <p:cNvPr id="10" name="ZoneTexte 9">
            <a:extLst>
              <a:ext uri="{FF2B5EF4-FFF2-40B4-BE49-F238E27FC236}">
                <a16:creationId xmlns:a16="http://schemas.microsoft.com/office/drawing/2014/main" id="{E0090C0D-3C4F-96F5-E273-C3C6CFEFB88D}"/>
              </a:ext>
            </a:extLst>
          </p:cNvPr>
          <p:cNvSpPr txBox="1"/>
          <p:nvPr/>
        </p:nvSpPr>
        <p:spPr>
          <a:xfrm>
            <a:off x="1438754" y="2721255"/>
            <a:ext cx="1574470" cy="276999"/>
          </a:xfrm>
          <a:prstGeom prst="rect">
            <a:avLst/>
          </a:prstGeom>
          <a:noFill/>
        </p:spPr>
        <p:txBody>
          <a:bodyPr wrap="none" rtlCol="0">
            <a:spAutoFit/>
          </a:bodyPr>
          <a:lstStyle/>
          <a:p>
            <a:r>
              <a:rPr lang="fr-FR" sz="1200"/>
              <a:t>Jonction des fichiers</a:t>
            </a:r>
          </a:p>
        </p:txBody>
      </p:sp>
      <p:sp>
        <p:nvSpPr>
          <p:cNvPr id="12" name="ZoneTexte 11">
            <a:extLst>
              <a:ext uri="{FF2B5EF4-FFF2-40B4-BE49-F238E27FC236}">
                <a16:creationId xmlns:a16="http://schemas.microsoft.com/office/drawing/2014/main" id="{EA5AB797-05CF-13BA-D087-2453EAB6BAE9}"/>
              </a:ext>
            </a:extLst>
          </p:cNvPr>
          <p:cNvSpPr txBox="1"/>
          <p:nvPr/>
        </p:nvSpPr>
        <p:spPr>
          <a:xfrm>
            <a:off x="1438754" y="3371934"/>
            <a:ext cx="1973617" cy="276999"/>
          </a:xfrm>
          <a:prstGeom prst="rect">
            <a:avLst/>
          </a:prstGeom>
          <a:noFill/>
        </p:spPr>
        <p:txBody>
          <a:bodyPr wrap="none" rtlCol="0">
            <a:spAutoFit/>
          </a:bodyPr>
          <a:lstStyle/>
          <a:p>
            <a:r>
              <a:rPr lang="fr-FR" sz="1200"/>
              <a:t>Analyse univariée des prix</a:t>
            </a:r>
          </a:p>
        </p:txBody>
      </p:sp>
      <p:sp>
        <p:nvSpPr>
          <p:cNvPr id="13" name="ZoneTexte 12">
            <a:extLst>
              <a:ext uri="{FF2B5EF4-FFF2-40B4-BE49-F238E27FC236}">
                <a16:creationId xmlns:a16="http://schemas.microsoft.com/office/drawing/2014/main" id="{7A2B7E41-9A5A-E4F5-9307-D34954595B5D}"/>
              </a:ext>
            </a:extLst>
          </p:cNvPr>
          <p:cNvSpPr txBox="1"/>
          <p:nvPr/>
        </p:nvSpPr>
        <p:spPr>
          <a:xfrm>
            <a:off x="1438754" y="4021672"/>
            <a:ext cx="5577840" cy="276999"/>
          </a:xfrm>
          <a:prstGeom prst="rect">
            <a:avLst/>
          </a:prstGeom>
          <a:noFill/>
        </p:spPr>
        <p:txBody>
          <a:bodyPr wrap="square" rtlCol="0">
            <a:spAutoFit/>
          </a:bodyPr>
          <a:lstStyle/>
          <a:p>
            <a:r>
              <a:rPr lang="fr-FR" sz="1200"/>
              <a:t>Analyse univariée du chiffre d’affaires et des quantités vendues</a:t>
            </a:r>
          </a:p>
        </p:txBody>
      </p:sp>
      <p:sp>
        <p:nvSpPr>
          <p:cNvPr id="14" name="Espace réservé du numéro de diapositive 13">
            <a:extLst>
              <a:ext uri="{FF2B5EF4-FFF2-40B4-BE49-F238E27FC236}">
                <a16:creationId xmlns:a16="http://schemas.microsoft.com/office/drawing/2014/main" id="{34769A3F-A061-DA94-D3F3-4511FF03D1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2</a:t>
            </a:fld>
            <a:endParaRPr lang="fr-FR"/>
          </a:p>
        </p:txBody>
      </p:sp>
    </p:spTree>
    <p:extLst>
      <p:ext uri="{BB962C8B-B14F-4D97-AF65-F5344CB8AC3E}">
        <p14:creationId xmlns:p14="http://schemas.microsoft.com/office/powerpoint/2010/main" val="316344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605656" y="86683"/>
            <a:ext cx="1331242" cy="752413"/>
          </a:xfrm>
          <a:prstGeom prst="rect">
            <a:avLst/>
          </a:prstGeom>
        </p:spPr>
      </p:pic>
      <p:pic>
        <p:nvPicPr>
          <p:cNvPr id="4" name="Image 3">
            <a:extLst>
              <a:ext uri="{FF2B5EF4-FFF2-40B4-BE49-F238E27FC236}">
                <a16:creationId xmlns:a16="http://schemas.microsoft.com/office/drawing/2014/main" id="{66FADAE5-7C10-ECFA-55AC-204EDD6FCAF3}"/>
              </a:ext>
            </a:extLst>
          </p:cNvPr>
          <p:cNvPicPr>
            <a:picLocks noChangeAspect="1"/>
          </p:cNvPicPr>
          <p:nvPr/>
        </p:nvPicPr>
        <p:blipFill>
          <a:blip r:embed="rId5"/>
          <a:stretch>
            <a:fillRect/>
          </a:stretch>
        </p:blipFill>
        <p:spPr>
          <a:xfrm>
            <a:off x="609654" y="530109"/>
            <a:ext cx="6996002" cy="4133108"/>
          </a:xfrm>
          <a:prstGeom prst="rect">
            <a:avLst/>
          </a:prstGeom>
        </p:spPr>
      </p:pic>
      <p:sp>
        <p:nvSpPr>
          <p:cNvPr id="3" name="Espace réservé du numéro de diapositive 2">
            <a:extLst>
              <a:ext uri="{FF2B5EF4-FFF2-40B4-BE49-F238E27FC236}">
                <a16:creationId xmlns:a16="http://schemas.microsoft.com/office/drawing/2014/main" id="{F4024685-2257-7900-3FEB-73AA74CF91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3</a:t>
            </a:fld>
            <a:endParaRPr lang="fr-FR"/>
          </a:p>
        </p:txBody>
      </p:sp>
      <mc:AlternateContent xmlns:mc="http://schemas.openxmlformats.org/markup-compatibility/2006" xmlns:p14="http://schemas.microsoft.com/office/powerpoint/2010/main">
        <mc:Choice Requires="p14">
          <p:contentPart p14:bwMode="auto" r:id="rId6">
            <p14:nvContentPartPr>
              <p14:cNvPr id="5" name="Encre 4">
                <a:extLst>
                  <a:ext uri="{FF2B5EF4-FFF2-40B4-BE49-F238E27FC236}">
                    <a16:creationId xmlns:a16="http://schemas.microsoft.com/office/drawing/2014/main" id="{C5CA2AE1-0518-5276-4A5A-75083F6399A1}"/>
                  </a:ext>
                </a:extLst>
              </p14:cNvPr>
              <p14:cNvContentPartPr/>
              <p14:nvPr/>
            </p14:nvContentPartPr>
            <p14:xfrm>
              <a:off x="1918080" y="3493440"/>
              <a:ext cx="193680" cy="95760"/>
            </p14:xfrm>
          </p:contentPart>
        </mc:Choice>
        <mc:Fallback xmlns="">
          <p:pic>
            <p:nvPicPr>
              <p:cNvPr id="5" name="Encre 4">
                <a:extLst>
                  <a:ext uri="{FF2B5EF4-FFF2-40B4-BE49-F238E27FC236}">
                    <a16:creationId xmlns:a16="http://schemas.microsoft.com/office/drawing/2014/main" id="{C5CA2AE1-0518-5276-4A5A-75083F6399A1}"/>
                  </a:ext>
                </a:extLst>
              </p:cNvPr>
              <p:cNvPicPr/>
              <p:nvPr/>
            </p:nvPicPr>
            <p:blipFill>
              <a:blip r:embed="rId7"/>
              <a:stretch>
                <a:fillRect/>
              </a:stretch>
            </p:blipFill>
            <p:spPr>
              <a:xfrm>
                <a:off x="1908720" y="3484080"/>
                <a:ext cx="212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cre 5">
                <a:extLst>
                  <a:ext uri="{FF2B5EF4-FFF2-40B4-BE49-F238E27FC236}">
                    <a16:creationId xmlns:a16="http://schemas.microsoft.com/office/drawing/2014/main" id="{D56EA7B1-09B2-9F7C-CF8D-8F268FB5F586}"/>
                  </a:ext>
                </a:extLst>
              </p14:cNvPr>
              <p14:cNvContentPartPr/>
              <p14:nvPr/>
            </p14:nvContentPartPr>
            <p14:xfrm>
              <a:off x="1899720" y="3767760"/>
              <a:ext cx="205200" cy="104760"/>
            </p14:xfrm>
          </p:contentPart>
        </mc:Choice>
        <mc:Fallback xmlns="">
          <p:pic>
            <p:nvPicPr>
              <p:cNvPr id="6" name="Encre 5">
                <a:extLst>
                  <a:ext uri="{FF2B5EF4-FFF2-40B4-BE49-F238E27FC236}">
                    <a16:creationId xmlns:a16="http://schemas.microsoft.com/office/drawing/2014/main" id="{D56EA7B1-09B2-9F7C-CF8D-8F268FB5F586}"/>
                  </a:ext>
                </a:extLst>
              </p:cNvPr>
              <p:cNvPicPr/>
              <p:nvPr/>
            </p:nvPicPr>
            <p:blipFill>
              <a:blip r:embed="rId9"/>
              <a:stretch>
                <a:fillRect/>
              </a:stretch>
            </p:blipFill>
            <p:spPr>
              <a:xfrm>
                <a:off x="1890360" y="3758400"/>
                <a:ext cx="223920" cy="123480"/>
              </a:xfrm>
              <a:prstGeom prst="rect">
                <a:avLst/>
              </a:prstGeom>
            </p:spPr>
          </p:pic>
        </mc:Fallback>
      </mc:AlternateContent>
    </p:spTree>
    <p:extLst>
      <p:ext uri="{BB962C8B-B14F-4D97-AF65-F5344CB8AC3E}">
        <p14:creationId xmlns:p14="http://schemas.microsoft.com/office/powerpoint/2010/main" val="381354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71198" y="86683"/>
            <a:ext cx="1249960" cy="721336"/>
          </a:xfrm>
          <a:prstGeom prst="rect">
            <a:avLst/>
          </a:prstGeom>
        </p:spPr>
      </p:pic>
      <p:pic>
        <p:nvPicPr>
          <p:cNvPr id="7" name="Image 6">
            <a:extLst>
              <a:ext uri="{FF2B5EF4-FFF2-40B4-BE49-F238E27FC236}">
                <a16:creationId xmlns:a16="http://schemas.microsoft.com/office/drawing/2014/main" id="{FEB925F4-0018-6535-7E10-654AF4CA6BA9}"/>
              </a:ext>
            </a:extLst>
          </p:cNvPr>
          <p:cNvPicPr>
            <a:picLocks noChangeAspect="1"/>
          </p:cNvPicPr>
          <p:nvPr/>
        </p:nvPicPr>
        <p:blipFill>
          <a:blip r:embed="rId5"/>
          <a:stretch>
            <a:fillRect/>
          </a:stretch>
        </p:blipFill>
        <p:spPr>
          <a:xfrm>
            <a:off x="4306062" y="158603"/>
            <a:ext cx="3149600" cy="1645345"/>
          </a:xfrm>
          <a:prstGeom prst="rect">
            <a:avLst/>
          </a:prstGeom>
        </p:spPr>
      </p:pic>
      <p:pic>
        <p:nvPicPr>
          <p:cNvPr id="9" name="Image 8">
            <a:extLst>
              <a:ext uri="{FF2B5EF4-FFF2-40B4-BE49-F238E27FC236}">
                <a16:creationId xmlns:a16="http://schemas.microsoft.com/office/drawing/2014/main" id="{B57A95A2-A980-E1F4-D18C-B918D8400F88}"/>
              </a:ext>
            </a:extLst>
          </p:cNvPr>
          <p:cNvPicPr>
            <a:picLocks noChangeAspect="1"/>
          </p:cNvPicPr>
          <p:nvPr/>
        </p:nvPicPr>
        <p:blipFill>
          <a:blip r:embed="rId6"/>
          <a:stretch>
            <a:fillRect/>
          </a:stretch>
        </p:blipFill>
        <p:spPr>
          <a:xfrm>
            <a:off x="1234390" y="1908349"/>
            <a:ext cx="5435697" cy="3148468"/>
          </a:xfrm>
          <a:prstGeom prst="rect">
            <a:avLst/>
          </a:prstGeom>
        </p:spPr>
      </p:pic>
      <p:pic>
        <p:nvPicPr>
          <p:cNvPr id="4" name="Image 3">
            <a:extLst>
              <a:ext uri="{FF2B5EF4-FFF2-40B4-BE49-F238E27FC236}">
                <a16:creationId xmlns:a16="http://schemas.microsoft.com/office/drawing/2014/main" id="{AA738B16-ACDF-C26E-E956-815150CB762C}"/>
              </a:ext>
            </a:extLst>
          </p:cNvPr>
          <p:cNvPicPr>
            <a:picLocks noChangeAspect="1"/>
          </p:cNvPicPr>
          <p:nvPr/>
        </p:nvPicPr>
        <p:blipFill>
          <a:blip r:embed="rId7"/>
          <a:stretch>
            <a:fillRect/>
          </a:stretch>
        </p:blipFill>
        <p:spPr>
          <a:xfrm>
            <a:off x="297030" y="150147"/>
            <a:ext cx="3149600" cy="1549400"/>
          </a:xfrm>
          <a:prstGeom prst="rect">
            <a:avLst/>
          </a:prstGeom>
        </p:spPr>
      </p:pic>
      <p:sp>
        <p:nvSpPr>
          <p:cNvPr id="6" name="Espace réservé du numéro de diapositive 5">
            <a:extLst>
              <a:ext uri="{FF2B5EF4-FFF2-40B4-BE49-F238E27FC236}">
                <a16:creationId xmlns:a16="http://schemas.microsoft.com/office/drawing/2014/main" id="{83B6FB8D-D650-B49C-E6A8-78D15BBB92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4</a:t>
            </a:fld>
            <a:endParaRPr lang="fr-FR"/>
          </a:p>
        </p:txBody>
      </p:sp>
    </p:spTree>
    <p:extLst>
      <p:ext uri="{BB962C8B-B14F-4D97-AF65-F5344CB8AC3E}">
        <p14:creationId xmlns:p14="http://schemas.microsoft.com/office/powerpoint/2010/main" val="275024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51124" y="86683"/>
            <a:ext cx="1235396" cy="703771"/>
          </a:xfrm>
          <a:prstGeom prst="rect">
            <a:avLst/>
          </a:prstGeom>
        </p:spPr>
      </p:pic>
      <p:pic>
        <p:nvPicPr>
          <p:cNvPr id="7" name="Image 6">
            <a:extLst>
              <a:ext uri="{FF2B5EF4-FFF2-40B4-BE49-F238E27FC236}">
                <a16:creationId xmlns:a16="http://schemas.microsoft.com/office/drawing/2014/main" id="{DCEA135C-0100-23F4-4D99-4329C340C57A}"/>
              </a:ext>
            </a:extLst>
          </p:cNvPr>
          <p:cNvPicPr>
            <a:picLocks noChangeAspect="1"/>
          </p:cNvPicPr>
          <p:nvPr/>
        </p:nvPicPr>
        <p:blipFill>
          <a:blip r:embed="rId5"/>
          <a:stretch>
            <a:fillRect/>
          </a:stretch>
        </p:blipFill>
        <p:spPr>
          <a:xfrm>
            <a:off x="494851" y="837021"/>
            <a:ext cx="8002379" cy="3826196"/>
          </a:xfrm>
          <a:prstGeom prst="rect">
            <a:avLst/>
          </a:prstGeom>
        </p:spPr>
      </p:pic>
      <p:sp>
        <p:nvSpPr>
          <p:cNvPr id="3" name="Espace réservé du numéro de diapositive 2">
            <a:extLst>
              <a:ext uri="{FF2B5EF4-FFF2-40B4-BE49-F238E27FC236}">
                <a16:creationId xmlns:a16="http://schemas.microsoft.com/office/drawing/2014/main" id="{2CE67E95-6929-9BE8-E734-C399903745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5</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895281" y="101993"/>
            <a:ext cx="1122378" cy="638422"/>
          </a:xfrm>
          <a:prstGeom prst="rect">
            <a:avLst/>
          </a:prstGeom>
        </p:spPr>
      </p:pic>
      <p:pic>
        <p:nvPicPr>
          <p:cNvPr id="3" name="object 5">
            <a:extLst>
              <a:ext uri="{FF2B5EF4-FFF2-40B4-BE49-F238E27FC236}">
                <a16:creationId xmlns:a16="http://schemas.microsoft.com/office/drawing/2014/main" id="{52267CDE-69F9-F02D-C8E4-6F8153C167DD}"/>
              </a:ext>
            </a:extLst>
          </p:cNvPr>
          <p:cNvPicPr/>
          <p:nvPr/>
        </p:nvPicPr>
        <p:blipFill>
          <a:blip r:embed="rId5" cstate="print"/>
          <a:stretch>
            <a:fillRect/>
          </a:stretch>
        </p:blipFill>
        <p:spPr>
          <a:xfrm>
            <a:off x="4550965" y="299340"/>
            <a:ext cx="2882089" cy="1457065"/>
          </a:xfrm>
          <a:prstGeom prst="rect">
            <a:avLst/>
          </a:prstGeom>
        </p:spPr>
      </p:pic>
      <p:sp>
        <p:nvSpPr>
          <p:cNvPr id="6" name="ZoneTexte 5">
            <a:extLst>
              <a:ext uri="{FF2B5EF4-FFF2-40B4-BE49-F238E27FC236}">
                <a16:creationId xmlns:a16="http://schemas.microsoft.com/office/drawing/2014/main" id="{3B0A3EFC-8FC3-B44E-0BC6-5BAC258A8D55}"/>
              </a:ext>
            </a:extLst>
          </p:cNvPr>
          <p:cNvSpPr txBox="1"/>
          <p:nvPr/>
        </p:nvSpPr>
        <p:spPr>
          <a:xfrm>
            <a:off x="0" y="67261"/>
            <a:ext cx="4173967" cy="707886"/>
          </a:xfrm>
          <a:prstGeom prst="rect">
            <a:avLst/>
          </a:prstGeom>
          <a:noFill/>
        </p:spPr>
        <p:txBody>
          <a:bodyPr wrap="square" rtlCol="0">
            <a:spAutoFit/>
          </a:bodyPr>
          <a:lstStyle/>
          <a:p>
            <a:r>
              <a:rPr lang="fr-FR" b="1" i="1">
                <a:solidFill>
                  <a:schemeClr val="accent4">
                    <a:lumMod val="75000"/>
                  </a:schemeClr>
                </a:solidFill>
              </a:rPr>
              <a:t>ANALYSE ET NETTOYAGE DU FICHIER ERP</a:t>
            </a:r>
          </a:p>
          <a:p>
            <a:endParaRPr lang="fr-FR"/>
          </a:p>
          <a:p>
            <a:pPr marL="171450" indent="-171450">
              <a:buFont typeface="Wingdings" pitchFamily="2" charset="2"/>
              <a:buChar char="Ø"/>
            </a:pPr>
            <a:r>
              <a:rPr lang="fr-FR" sz="1200"/>
              <a:t>Anomalie identifiée et traitée sur la colonne stock_status</a:t>
            </a:r>
          </a:p>
        </p:txBody>
      </p:sp>
      <p:pic>
        <p:nvPicPr>
          <p:cNvPr id="13" name="Image 12">
            <a:extLst>
              <a:ext uri="{FF2B5EF4-FFF2-40B4-BE49-F238E27FC236}">
                <a16:creationId xmlns:a16="http://schemas.microsoft.com/office/drawing/2014/main" id="{776649DE-F603-FE22-DD58-11B08FA240B2}"/>
              </a:ext>
            </a:extLst>
          </p:cNvPr>
          <p:cNvPicPr>
            <a:picLocks noChangeAspect="1"/>
          </p:cNvPicPr>
          <p:nvPr/>
        </p:nvPicPr>
        <p:blipFill>
          <a:blip r:embed="rId6"/>
          <a:stretch>
            <a:fillRect/>
          </a:stretch>
        </p:blipFill>
        <p:spPr>
          <a:xfrm>
            <a:off x="215154" y="775147"/>
            <a:ext cx="3312395" cy="1457065"/>
          </a:xfrm>
          <a:prstGeom prst="rect">
            <a:avLst/>
          </a:prstGeom>
        </p:spPr>
      </p:pic>
      <p:sp>
        <p:nvSpPr>
          <p:cNvPr id="14" name="ZoneTexte 13">
            <a:extLst>
              <a:ext uri="{FF2B5EF4-FFF2-40B4-BE49-F238E27FC236}">
                <a16:creationId xmlns:a16="http://schemas.microsoft.com/office/drawing/2014/main" id="{054D7AC5-7526-5424-68C6-D9385430C516}"/>
              </a:ext>
            </a:extLst>
          </p:cNvPr>
          <p:cNvSpPr txBox="1"/>
          <p:nvPr/>
        </p:nvSpPr>
        <p:spPr>
          <a:xfrm>
            <a:off x="0" y="2390451"/>
            <a:ext cx="2154757" cy="461665"/>
          </a:xfrm>
          <a:prstGeom prst="rect">
            <a:avLst/>
          </a:prstGeom>
          <a:noFill/>
        </p:spPr>
        <p:txBody>
          <a:bodyPr wrap="none" rtlCol="0">
            <a:spAutoFit/>
          </a:bodyPr>
          <a:lstStyle/>
          <a:p>
            <a:pPr marL="171450" indent="-171450">
              <a:buFont typeface="Wingdings" pitchFamily="2" charset="2"/>
              <a:buChar char="Ø"/>
            </a:pPr>
            <a:r>
              <a:rPr lang="fr-FR" sz="1200"/>
              <a:t>Aucun doublon</a:t>
            </a:r>
          </a:p>
          <a:p>
            <a:pPr marL="171450" indent="-171450">
              <a:buFont typeface="Wingdings" pitchFamily="2" charset="2"/>
              <a:buChar char="Ø"/>
            </a:pPr>
            <a:r>
              <a:rPr lang="fr-FR" sz="1200"/>
              <a:t>Aucune valeur nulle (NaN)</a:t>
            </a:r>
          </a:p>
        </p:txBody>
      </p:sp>
      <p:pic>
        <p:nvPicPr>
          <p:cNvPr id="21" name="Image 20">
            <a:extLst>
              <a:ext uri="{FF2B5EF4-FFF2-40B4-BE49-F238E27FC236}">
                <a16:creationId xmlns:a16="http://schemas.microsoft.com/office/drawing/2014/main" id="{5B0226EE-01F8-49D6-7A4F-B83EFC2E731E}"/>
              </a:ext>
            </a:extLst>
          </p:cNvPr>
          <p:cNvPicPr>
            <a:picLocks noChangeAspect="1"/>
          </p:cNvPicPr>
          <p:nvPr/>
        </p:nvPicPr>
        <p:blipFill>
          <a:blip r:embed="rId7"/>
          <a:stretch>
            <a:fillRect/>
          </a:stretch>
        </p:blipFill>
        <p:spPr>
          <a:xfrm>
            <a:off x="2269862" y="2264462"/>
            <a:ext cx="5152434" cy="877849"/>
          </a:xfrm>
          <a:prstGeom prst="rect">
            <a:avLst/>
          </a:prstGeom>
        </p:spPr>
      </p:pic>
      <p:sp>
        <p:nvSpPr>
          <p:cNvPr id="22" name="ZoneTexte 21">
            <a:extLst>
              <a:ext uri="{FF2B5EF4-FFF2-40B4-BE49-F238E27FC236}">
                <a16:creationId xmlns:a16="http://schemas.microsoft.com/office/drawing/2014/main" id="{E897EBB2-0D81-48DA-C20A-C0D911AB8179}"/>
              </a:ext>
            </a:extLst>
          </p:cNvPr>
          <p:cNvSpPr txBox="1"/>
          <p:nvPr/>
        </p:nvSpPr>
        <p:spPr>
          <a:xfrm>
            <a:off x="0" y="3838628"/>
            <a:ext cx="4943982" cy="276999"/>
          </a:xfrm>
          <a:prstGeom prst="rect">
            <a:avLst/>
          </a:prstGeom>
          <a:noFill/>
        </p:spPr>
        <p:txBody>
          <a:bodyPr wrap="none" rtlCol="0">
            <a:spAutoFit/>
          </a:bodyPr>
          <a:lstStyle/>
          <a:p>
            <a:pPr marL="171450" indent="-171450">
              <a:buFont typeface="Wingdings" pitchFamily="2" charset="2"/>
              <a:buChar char="Ø"/>
            </a:pPr>
            <a:r>
              <a:rPr lang="fr-FR" sz="1200"/>
              <a:t>Création d’une fonction permettant de rechercher une clé candidate</a:t>
            </a:r>
          </a:p>
        </p:txBody>
      </p:sp>
      <p:pic>
        <p:nvPicPr>
          <p:cNvPr id="24" name="Image 23">
            <a:extLst>
              <a:ext uri="{FF2B5EF4-FFF2-40B4-BE49-F238E27FC236}">
                <a16:creationId xmlns:a16="http://schemas.microsoft.com/office/drawing/2014/main" id="{DA1363CA-BB75-D2D7-B18C-27D58F501EB2}"/>
              </a:ext>
            </a:extLst>
          </p:cNvPr>
          <p:cNvPicPr>
            <a:picLocks noChangeAspect="1"/>
          </p:cNvPicPr>
          <p:nvPr/>
        </p:nvPicPr>
        <p:blipFill>
          <a:blip r:embed="rId8"/>
          <a:stretch>
            <a:fillRect/>
          </a:stretch>
        </p:blipFill>
        <p:spPr>
          <a:xfrm>
            <a:off x="4943981" y="3232256"/>
            <a:ext cx="3984865" cy="1774519"/>
          </a:xfrm>
          <a:prstGeom prst="rect">
            <a:avLst/>
          </a:prstGeom>
        </p:spPr>
      </p:pic>
      <p:sp>
        <p:nvSpPr>
          <p:cNvPr id="25" name="ZoneTexte 24">
            <a:extLst>
              <a:ext uri="{FF2B5EF4-FFF2-40B4-BE49-F238E27FC236}">
                <a16:creationId xmlns:a16="http://schemas.microsoft.com/office/drawing/2014/main" id="{8E1348CC-1726-4DA4-D817-E2B3AFA34108}"/>
              </a:ext>
            </a:extLst>
          </p:cNvPr>
          <p:cNvSpPr txBox="1"/>
          <p:nvPr/>
        </p:nvSpPr>
        <p:spPr>
          <a:xfrm>
            <a:off x="215154" y="4176480"/>
            <a:ext cx="4528968" cy="600164"/>
          </a:xfrm>
          <a:prstGeom prst="rect">
            <a:avLst/>
          </a:prstGeom>
          <a:noFill/>
        </p:spPr>
        <p:txBody>
          <a:bodyPr wrap="square" rtlCol="0">
            <a:spAutoFit/>
          </a:bodyPr>
          <a:lstStyle/>
          <a:p>
            <a:pPr algn="ctr"/>
            <a:r>
              <a:rPr lang="fr-FR" sz="1100" b="0" i="0" u="none" strike="noStrike">
                <a:solidFill>
                  <a:srgbClr val="000000"/>
                </a:solidFill>
                <a:effectLst/>
                <a:latin typeface="Helvetica Neue" panose="02000503000000020004" pitchFamily="2" charset="0"/>
              </a:rPr>
              <a:t>La colonne 'product_id' est la clé primaire que nous utiliserons pour fusionner les fichiers erp et liaison. Chaque produit doit être identifié de façon unique.</a:t>
            </a:r>
            <a:endParaRPr lang="fr-FR" sz="1100"/>
          </a:p>
        </p:txBody>
      </p:sp>
      <p:sp>
        <p:nvSpPr>
          <p:cNvPr id="26" name="Espace réservé du numéro de diapositive 25">
            <a:extLst>
              <a:ext uri="{FF2B5EF4-FFF2-40B4-BE49-F238E27FC236}">
                <a16:creationId xmlns:a16="http://schemas.microsoft.com/office/drawing/2014/main" id="{9FFD557A-E3A8-F204-BF99-D6C575CC81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a:t>
            </a:fld>
            <a:endParaRPr lang="fr-FR"/>
          </a:p>
        </p:txBody>
      </p:sp>
    </p:spTree>
    <p:extLst>
      <p:ext uri="{BB962C8B-B14F-4D97-AF65-F5344CB8AC3E}">
        <p14:creationId xmlns:p14="http://schemas.microsoft.com/office/powerpoint/2010/main" val="4595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765551" y="95945"/>
            <a:ext cx="1226372" cy="689363"/>
          </a:xfrm>
          <a:prstGeom prst="rect">
            <a:avLst/>
          </a:prstGeom>
        </p:spPr>
      </p:pic>
      <p:sp>
        <p:nvSpPr>
          <p:cNvPr id="3" name="ZoneTexte 2">
            <a:extLst>
              <a:ext uri="{FF2B5EF4-FFF2-40B4-BE49-F238E27FC236}">
                <a16:creationId xmlns:a16="http://schemas.microsoft.com/office/drawing/2014/main" id="{948B3149-7B80-9339-A5B3-B5D74B1A8152}"/>
              </a:ext>
            </a:extLst>
          </p:cNvPr>
          <p:cNvSpPr txBox="1"/>
          <p:nvPr/>
        </p:nvSpPr>
        <p:spPr>
          <a:xfrm>
            <a:off x="0" y="65220"/>
            <a:ext cx="4027064" cy="307777"/>
          </a:xfrm>
          <a:prstGeom prst="rect">
            <a:avLst/>
          </a:prstGeom>
          <a:noFill/>
        </p:spPr>
        <p:txBody>
          <a:bodyPr wrap="none" rtlCol="0">
            <a:spAutoFit/>
          </a:bodyPr>
          <a:lstStyle/>
          <a:p>
            <a:r>
              <a:rPr lang="fr-FR" b="1" i="1">
                <a:solidFill>
                  <a:schemeClr val="accent4">
                    <a:lumMod val="75000"/>
                  </a:schemeClr>
                </a:solidFill>
              </a:rPr>
              <a:t>ANALYSE ET NETTOYAGE DU FICHIER WEB</a:t>
            </a:r>
          </a:p>
        </p:txBody>
      </p:sp>
      <p:grpSp>
        <p:nvGrpSpPr>
          <p:cNvPr id="8" name="object 5">
            <a:extLst>
              <a:ext uri="{FF2B5EF4-FFF2-40B4-BE49-F238E27FC236}">
                <a16:creationId xmlns:a16="http://schemas.microsoft.com/office/drawing/2014/main" id="{421A506F-77C7-EDD7-298D-527EAA4B3C51}"/>
              </a:ext>
            </a:extLst>
          </p:cNvPr>
          <p:cNvGrpSpPr/>
          <p:nvPr/>
        </p:nvGrpSpPr>
        <p:grpSpPr>
          <a:xfrm>
            <a:off x="401325" y="1578145"/>
            <a:ext cx="2590808" cy="3258520"/>
            <a:chOff x="787093" y="1628195"/>
            <a:chExt cx="2806700" cy="3809365"/>
          </a:xfrm>
        </p:grpSpPr>
        <p:pic>
          <p:nvPicPr>
            <p:cNvPr id="9" name="object 6">
              <a:extLst>
                <a:ext uri="{FF2B5EF4-FFF2-40B4-BE49-F238E27FC236}">
                  <a16:creationId xmlns:a16="http://schemas.microsoft.com/office/drawing/2014/main" id="{D8F59BDE-7B16-0A83-C723-846F5341012C}"/>
                </a:ext>
              </a:extLst>
            </p:cNvPr>
            <p:cNvPicPr/>
            <p:nvPr/>
          </p:nvPicPr>
          <p:blipFill>
            <a:blip r:embed="rId5" cstate="print"/>
            <a:stretch>
              <a:fillRect/>
            </a:stretch>
          </p:blipFill>
          <p:spPr>
            <a:xfrm>
              <a:off x="787093" y="1628195"/>
              <a:ext cx="2806434" cy="3809213"/>
            </a:xfrm>
            <a:prstGeom prst="rect">
              <a:avLst/>
            </a:prstGeom>
          </p:spPr>
        </p:pic>
        <p:sp>
          <p:nvSpPr>
            <p:cNvPr id="10" name="object 7">
              <a:extLst>
                <a:ext uri="{FF2B5EF4-FFF2-40B4-BE49-F238E27FC236}">
                  <a16:creationId xmlns:a16="http://schemas.microsoft.com/office/drawing/2014/main" id="{96F15E09-B9AB-15D8-C524-B6CA83532E5A}"/>
                </a:ext>
              </a:extLst>
            </p:cNvPr>
            <p:cNvSpPr/>
            <p:nvPr/>
          </p:nvSpPr>
          <p:spPr>
            <a:xfrm>
              <a:off x="1086416" y="2082296"/>
              <a:ext cx="1791335" cy="2529205"/>
            </a:xfrm>
            <a:custGeom>
              <a:avLst/>
              <a:gdLst/>
              <a:ahLst/>
              <a:cxnLst/>
              <a:rect l="l" t="t" r="r" b="b"/>
              <a:pathLst>
                <a:path w="1791335" h="2529204">
                  <a:moveTo>
                    <a:pt x="0" y="0"/>
                  </a:moveTo>
                  <a:lnTo>
                    <a:pt x="271603" y="0"/>
                  </a:lnTo>
                  <a:lnTo>
                    <a:pt x="271603" y="117694"/>
                  </a:lnTo>
                  <a:lnTo>
                    <a:pt x="0" y="117694"/>
                  </a:lnTo>
                  <a:lnTo>
                    <a:pt x="0" y="0"/>
                  </a:lnTo>
                  <a:close/>
                </a:path>
                <a:path w="1791335" h="2529204">
                  <a:moveTo>
                    <a:pt x="1204110" y="805757"/>
                  </a:moveTo>
                  <a:lnTo>
                    <a:pt x="1783532" y="805757"/>
                  </a:lnTo>
                  <a:lnTo>
                    <a:pt x="1783532" y="932506"/>
                  </a:lnTo>
                  <a:lnTo>
                    <a:pt x="1204110" y="932506"/>
                  </a:lnTo>
                  <a:lnTo>
                    <a:pt x="1204110" y="805757"/>
                  </a:lnTo>
                  <a:close/>
                </a:path>
                <a:path w="1791335" h="2529204">
                  <a:moveTo>
                    <a:pt x="1204110" y="1951102"/>
                  </a:moveTo>
                  <a:lnTo>
                    <a:pt x="1783532" y="1951102"/>
                  </a:lnTo>
                  <a:lnTo>
                    <a:pt x="1783532" y="2077851"/>
                  </a:lnTo>
                  <a:lnTo>
                    <a:pt x="1204110" y="2077851"/>
                  </a:lnTo>
                  <a:lnTo>
                    <a:pt x="1204110" y="1951102"/>
                  </a:lnTo>
                  <a:close/>
                </a:path>
                <a:path w="1791335" h="2529204">
                  <a:moveTo>
                    <a:pt x="1211654" y="2402266"/>
                  </a:moveTo>
                  <a:lnTo>
                    <a:pt x="1791076" y="2402266"/>
                  </a:lnTo>
                  <a:lnTo>
                    <a:pt x="1791076" y="2529015"/>
                  </a:lnTo>
                  <a:lnTo>
                    <a:pt x="1211654" y="2529015"/>
                  </a:lnTo>
                  <a:lnTo>
                    <a:pt x="1211654" y="2402266"/>
                  </a:lnTo>
                  <a:close/>
                </a:path>
                <a:path w="1791335" h="2529204">
                  <a:moveTo>
                    <a:pt x="1211654" y="1256922"/>
                  </a:moveTo>
                  <a:lnTo>
                    <a:pt x="1791076" y="1256922"/>
                  </a:lnTo>
                  <a:lnTo>
                    <a:pt x="1791076" y="1383670"/>
                  </a:lnTo>
                  <a:lnTo>
                    <a:pt x="1211654" y="1383670"/>
                  </a:lnTo>
                  <a:lnTo>
                    <a:pt x="1211654" y="1256922"/>
                  </a:lnTo>
                  <a:close/>
                </a:path>
              </a:pathLst>
            </a:custGeom>
            <a:ln w="19049">
              <a:solidFill>
                <a:srgbClr val="00B0F0"/>
              </a:solidFill>
            </a:ln>
          </p:spPr>
          <p:txBody>
            <a:bodyPr wrap="square" lIns="0" tIns="0" rIns="0" bIns="0" rtlCol="0"/>
            <a:lstStyle/>
            <a:p>
              <a:endParaRPr/>
            </a:p>
          </p:txBody>
        </p:sp>
      </p:grpSp>
      <p:grpSp>
        <p:nvGrpSpPr>
          <p:cNvPr id="11" name="object 8">
            <a:extLst>
              <a:ext uri="{FF2B5EF4-FFF2-40B4-BE49-F238E27FC236}">
                <a16:creationId xmlns:a16="http://schemas.microsoft.com/office/drawing/2014/main" id="{7A1FDA94-CAF8-BF1A-B442-838951B63992}"/>
              </a:ext>
            </a:extLst>
          </p:cNvPr>
          <p:cNvGrpSpPr/>
          <p:nvPr/>
        </p:nvGrpSpPr>
        <p:grpSpPr>
          <a:xfrm>
            <a:off x="3642381" y="1531761"/>
            <a:ext cx="4391066" cy="3342882"/>
            <a:chOff x="4426817" y="1618670"/>
            <a:chExt cx="4799965" cy="3740785"/>
          </a:xfrm>
        </p:grpSpPr>
        <p:pic>
          <p:nvPicPr>
            <p:cNvPr id="12" name="object 9">
              <a:extLst>
                <a:ext uri="{FF2B5EF4-FFF2-40B4-BE49-F238E27FC236}">
                  <a16:creationId xmlns:a16="http://schemas.microsoft.com/office/drawing/2014/main" id="{9AD874E1-EF92-5910-F898-37FF66551496}"/>
                </a:ext>
              </a:extLst>
            </p:cNvPr>
            <p:cNvPicPr/>
            <p:nvPr/>
          </p:nvPicPr>
          <p:blipFill>
            <a:blip r:embed="rId6" cstate="print"/>
            <a:stretch>
              <a:fillRect/>
            </a:stretch>
          </p:blipFill>
          <p:spPr>
            <a:xfrm>
              <a:off x="4426817" y="1628195"/>
              <a:ext cx="4799932" cy="3731141"/>
            </a:xfrm>
            <a:prstGeom prst="rect">
              <a:avLst/>
            </a:prstGeom>
          </p:spPr>
        </p:pic>
        <p:sp>
          <p:nvSpPr>
            <p:cNvPr id="13" name="object 10">
              <a:extLst>
                <a:ext uri="{FF2B5EF4-FFF2-40B4-BE49-F238E27FC236}">
                  <a16:creationId xmlns:a16="http://schemas.microsoft.com/office/drawing/2014/main" id="{CA517C1C-D514-44CA-C25B-CC26293B5BC3}"/>
                </a:ext>
              </a:extLst>
            </p:cNvPr>
            <p:cNvSpPr/>
            <p:nvPr/>
          </p:nvSpPr>
          <p:spPr>
            <a:xfrm>
              <a:off x="4653480" y="1628195"/>
              <a:ext cx="4509135" cy="3677285"/>
            </a:xfrm>
            <a:custGeom>
              <a:avLst/>
              <a:gdLst/>
              <a:ahLst/>
              <a:cxnLst/>
              <a:rect l="l" t="t" r="r" b="b"/>
              <a:pathLst>
                <a:path w="4509134" h="3677285">
                  <a:moveTo>
                    <a:pt x="81481" y="0"/>
                  </a:moveTo>
                  <a:lnTo>
                    <a:pt x="226337" y="0"/>
                  </a:lnTo>
                  <a:lnTo>
                    <a:pt x="226337" y="101015"/>
                  </a:lnTo>
                  <a:lnTo>
                    <a:pt x="81481" y="101015"/>
                  </a:lnTo>
                  <a:lnTo>
                    <a:pt x="81481" y="0"/>
                  </a:lnTo>
                  <a:close/>
                </a:path>
                <a:path w="4509134" h="3677285">
                  <a:moveTo>
                    <a:pt x="18108" y="3052446"/>
                  </a:moveTo>
                  <a:lnTo>
                    <a:pt x="235390" y="3052446"/>
                  </a:lnTo>
                  <a:lnTo>
                    <a:pt x="235390" y="3197300"/>
                  </a:lnTo>
                  <a:lnTo>
                    <a:pt x="18108" y="3197300"/>
                  </a:lnTo>
                  <a:lnTo>
                    <a:pt x="18108" y="3052446"/>
                  </a:lnTo>
                  <a:close/>
                </a:path>
                <a:path w="4509134" h="3677285">
                  <a:moveTo>
                    <a:pt x="0" y="146282"/>
                  </a:moveTo>
                  <a:lnTo>
                    <a:pt x="235390" y="146282"/>
                  </a:lnTo>
                  <a:lnTo>
                    <a:pt x="235390" y="445047"/>
                  </a:lnTo>
                  <a:lnTo>
                    <a:pt x="0" y="445047"/>
                  </a:lnTo>
                  <a:lnTo>
                    <a:pt x="0" y="146282"/>
                  </a:lnTo>
                  <a:close/>
                </a:path>
                <a:path w="4509134" h="3677285">
                  <a:moveTo>
                    <a:pt x="334978" y="146282"/>
                  </a:moveTo>
                  <a:lnTo>
                    <a:pt x="1837854" y="146282"/>
                  </a:lnTo>
                  <a:lnTo>
                    <a:pt x="1837854" y="3640921"/>
                  </a:lnTo>
                  <a:lnTo>
                    <a:pt x="334978" y="3640921"/>
                  </a:lnTo>
                  <a:lnTo>
                    <a:pt x="334978" y="146282"/>
                  </a:lnTo>
                  <a:close/>
                </a:path>
                <a:path w="4509134" h="3677285">
                  <a:moveTo>
                    <a:pt x="2616451" y="182496"/>
                  </a:moveTo>
                  <a:lnTo>
                    <a:pt x="2842787" y="182496"/>
                  </a:lnTo>
                  <a:lnTo>
                    <a:pt x="2842787" y="3649973"/>
                  </a:lnTo>
                  <a:lnTo>
                    <a:pt x="2616451" y="3649973"/>
                  </a:lnTo>
                  <a:lnTo>
                    <a:pt x="2616451" y="182496"/>
                  </a:lnTo>
                  <a:close/>
                </a:path>
                <a:path w="4509134" h="3677285">
                  <a:moveTo>
                    <a:pt x="3241141" y="155336"/>
                  </a:moveTo>
                  <a:lnTo>
                    <a:pt x="3530851" y="155336"/>
                  </a:lnTo>
                  <a:lnTo>
                    <a:pt x="3530851" y="3677134"/>
                  </a:lnTo>
                  <a:lnTo>
                    <a:pt x="3241141" y="3677134"/>
                  </a:lnTo>
                  <a:lnTo>
                    <a:pt x="3241141" y="155336"/>
                  </a:lnTo>
                  <a:close/>
                </a:path>
                <a:path w="4509134" h="3677285">
                  <a:moveTo>
                    <a:pt x="4110273" y="155336"/>
                  </a:moveTo>
                  <a:lnTo>
                    <a:pt x="4508626" y="155336"/>
                  </a:lnTo>
                  <a:lnTo>
                    <a:pt x="4508626" y="3640921"/>
                  </a:lnTo>
                  <a:lnTo>
                    <a:pt x="4110273" y="3640921"/>
                  </a:lnTo>
                  <a:lnTo>
                    <a:pt x="4110273" y="155336"/>
                  </a:lnTo>
                  <a:close/>
                </a:path>
              </a:pathLst>
            </a:custGeom>
            <a:ln w="19049">
              <a:solidFill>
                <a:srgbClr val="00B0F0"/>
              </a:solidFill>
            </a:ln>
          </p:spPr>
          <p:txBody>
            <a:bodyPr wrap="square" lIns="0" tIns="0" rIns="0" bIns="0" rtlCol="0"/>
            <a:lstStyle/>
            <a:p>
              <a:endParaRPr/>
            </a:p>
          </p:txBody>
        </p:sp>
      </p:grpSp>
      <p:sp>
        <p:nvSpPr>
          <p:cNvPr id="14" name="ZoneTexte 13">
            <a:extLst>
              <a:ext uri="{FF2B5EF4-FFF2-40B4-BE49-F238E27FC236}">
                <a16:creationId xmlns:a16="http://schemas.microsoft.com/office/drawing/2014/main" id="{635DF6FD-B275-AA4E-E563-98AF63F78627}"/>
              </a:ext>
            </a:extLst>
          </p:cNvPr>
          <p:cNvSpPr txBox="1"/>
          <p:nvPr/>
        </p:nvSpPr>
        <p:spPr>
          <a:xfrm>
            <a:off x="152077" y="484094"/>
            <a:ext cx="7313730" cy="769441"/>
          </a:xfrm>
          <a:prstGeom prst="rect">
            <a:avLst/>
          </a:prstGeom>
          <a:noFill/>
        </p:spPr>
        <p:txBody>
          <a:bodyPr wrap="square" rtlCol="0">
            <a:spAutoFit/>
          </a:bodyPr>
          <a:lstStyle/>
          <a:p>
            <a:pPr marL="171450" indent="-171450">
              <a:buFont typeface="Wingdings" pitchFamily="2" charset="2"/>
              <a:buChar char="Ø"/>
            </a:pPr>
            <a:r>
              <a:rPr lang="fr-FR" sz="1100"/>
              <a:t>Présence de doublons provenant de la colonne ‘post_type’ et ’post_mime_type’.</a:t>
            </a:r>
          </a:p>
          <a:p>
            <a:pPr marL="171450" indent="-171450">
              <a:buFont typeface="Wingdings" pitchFamily="2" charset="2"/>
              <a:buChar char="Ø"/>
            </a:pPr>
            <a:r>
              <a:rPr lang="fr-FR" sz="1100"/>
              <a:t>Présence de valeurs nulles (NaN) et de colonnes inutiles supprimées.</a:t>
            </a:r>
          </a:p>
          <a:p>
            <a:pPr marL="171450" indent="-171450">
              <a:buFont typeface="Wingdings" pitchFamily="2" charset="2"/>
              <a:buChar char="Ø"/>
            </a:pPr>
            <a:r>
              <a:rPr lang="fr-FR" sz="1100"/>
              <a:t>Présence d’articles sans correspondance. Ces produits n’ont pas de code article (sku).</a:t>
            </a:r>
          </a:p>
          <a:p>
            <a:pPr marL="171450" indent="-171450">
              <a:buFont typeface="Wingdings" pitchFamily="2" charset="2"/>
              <a:buChar char="Ø"/>
            </a:pPr>
            <a:r>
              <a:rPr lang="fr-FR" sz="1100"/>
              <a:t>Erreurs typographiques ne respectant pas la règle de codification (bon-cadeau-25-euros ; 13127-1)</a:t>
            </a:r>
          </a:p>
        </p:txBody>
      </p:sp>
      <p:sp>
        <p:nvSpPr>
          <p:cNvPr id="15" name="Espace réservé du numéro de diapositive 14">
            <a:extLst>
              <a:ext uri="{FF2B5EF4-FFF2-40B4-BE49-F238E27FC236}">
                <a16:creationId xmlns:a16="http://schemas.microsoft.com/office/drawing/2014/main" id="{CE8877CD-62D5-F24E-33FF-5E28AB6FDE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7</a:t>
            </a:fld>
            <a:endParaRPr lang="fr-FR"/>
          </a:p>
        </p:txBody>
      </p:sp>
    </p:spTree>
    <p:extLst>
      <p:ext uri="{BB962C8B-B14F-4D97-AF65-F5344CB8AC3E}">
        <p14:creationId xmlns:p14="http://schemas.microsoft.com/office/powerpoint/2010/main" val="330513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659035" y="86683"/>
            <a:ext cx="1362123" cy="769441"/>
          </a:xfrm>
          <a:prstGeom prst="rect">
            <a:avLst/>
          </a:prstGeom>
        </p:spPr>
      </p:pic>
      <p:sp>
        <p:nvSpPr>
          <p:cNvPr id="3" name="ZoneTexte 2">
            <a:extLst>
              <a:ext uri="{FF2B5EF4-FFF2-40B4-BE49-F238E27FC236}">
                <a16:creationId xmlns:a16="http://schemas.microsoft.com/office/drawing/2014/main" id="{18F033D3-839F-B31F-CC27-3A642876C3D1}"/>
              </a:ext>
            </a:extLst>
          </p:cNvPr>
          <p:cNvSpPr txBox="1"/>
          <p:nvPr/>
        </p:nvSpPr>
        <p:spPr>
          <a:xfrm>
            <a:off x="0" y="65220"/>
            <a:ext cx="5314278" cy="523220"/>
          </a:xfrm>
          <a:prstGeom prst="rect">
            <a:avLst/>
          </a:prstGeom>
          <a:noFill/>
        </p:spPr>
        <p:txBody>
          <a:bodyPr wrap="square" rtlCol="0">
            <a:spAutoFit/>
          </a:bodyPr>
          <a:lstStyle/>
          <a:p>
            <a:r>
              <a:rPr lang="fr-FR" b="1" i="1">
                <a:solidFill>
                  <a:schemeClr val="accent4">
                    <a:lumMod val="75000"/>
                  </a:schemeClr>
                </a:solidFill>
              </a:rPr>
              <a:t>ANALYSE ET NETTOYAGE DU FICHIER DE LIAISON</a:t>
            </a:r>
          </a:p>
          <a:p>
            <a:endParaRPr lang="fr-FR"/>
          </a:p>
        </p:txBody>
      </p:sp>
      <p:pic>
        <p:nvPicPr>
          <p:cNvPr id="4" name="object 5">
            <a:extLst>
              <a:ext uri="{FF2B5EF4-FFF2-40B4-BE49-F238E27FC236}">
                <a16:creationId xmlns:a16="http://schemas.microsoft.com/office/drawing/2014/main" id="{BB0F8568-3C2C-8D5D-42CE-FCE9748C65A3}"/>
              </a:ext>
            </a:extLst>
          </p:cNvPr>
          <p:cNvPicPr/>
          <p:nvPr/>
        </p:nvPicPr>
        <p:blipFill>
          <a:blip r:embed="rId5" cstate="print"/>
          <a:stretch>
            <a:fillRect/>
          </a:stretch>
        </p:blipFill>
        <p:spPr>
          <a:xfrm>
            <a:off x="4829166" y="190892"/>
            <a:ext cx="2362057" cy="925902"/>
          </a:xfrm>
          <a:prstGeom prst="rect">
            <a:avLst/>
          </a:prstGeom>
        </p:spPr>
      </p:pic>
      <p:sp>
        <p:nvSpPr>
          <p:cNvPr id="6" name="Espace réservé du numéro de diapositive 5">
            <a:extLst>
              <a:ext uri="{FF2B5EF4-FFF2-40B4-BE49-F238E27FC236}">
                <a16:creationId xmlns:a16="http://schemas.microsoft.com/office/drawing/2014/main" id="{9CA66DAB-0CF7-4143-76A2-18FF808253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8</a:t>
            </a:fld>
            <a:endParaRPr lang="fr-FR"/>
          </a:p>
        </p:txBody>
      </p:sp>
      <p:pic>
        <p:nvPicPr>
          <p:cNvPr id="8" name="Image 7">
            <a:extLst>
              <a:ext uri="{FF2B5EF4-FFF2-40B4-BE49-F238E27FC236}">
                <a16:creationId xmlns:a16="http://schemas.microsoft.com/office/drawing/2014/main" id="{7DBD89A5-4C94-D64A-0261-FA0DED14D4F3}"/>
              </a:ext>
            </a:extLst>
          </p:cNvPr>
          <p:cNvPicPr>
            <a:picLocks noChangeAspect="1"/>
          </p:cNvPicPr>
          <p:nvPr/>
        </p:nvPicPr>
        <p:blipFill>
          <a:blip r:embed="rId6"/>
          <a:stretch>
            <a:fillRect/>
          </a:stretch>
        </p:blipFill>
        <p:spPr>
          <a:xfrm>
            <a:off x="1307812" y="1193967"/>
            <a:ext cx="6528376" cy="654682"/>
          </a:xfrm>
          <a:prstGeom prst="rect">
            <a:avLst/>
          </a:prstGeom>
        </p:spPr>
      </p:pic>
      <p:pic>
        <p:nvPicPr>
          <p:cNvPr id="10" name="Image 9">
            <a:extLst>
              <a:ext uri="{FF2B5EF4-FFF2-40B4-BE49-F238E27FC236}">
                <a16:creationId xmlns:a16="http://schemas.microsoft.com/office/drawing/2014/main" id="{E984300A-49F1-0081-C3E2-170E4A5B36C4}"/>
              </a:ext>
            </a:extLst>
          </p:cNvPr>
          <p:cNvPicPr>
            <a:picLocks noChangeAspect="1"/>
          </p:cNvPicPr>
          <p:nvPr/>
        </p:nvPicPr>
        <p:blipFill>
          <a:blip r:embed="rId7"/>
          <a:stretch>
            <a:fillRect/>
          </a:stretch>
        </p:blipFill>
        <p:spPr>
          <a:xfrm>
            <a:off x="2075208" y="1880163"/>
            <a:ext cx="5507915" cy="464278"/>
          </a:xfrm>
          <a:prstGeom prst="rect">
            <a:avLst/>
          </a:prstGeom>
        </p:spPr>
      </p:pic>
      <p:sp>
        <p:nvSpPr>
          <p:cNvPr id="11" name="ZoneTexte 10">
            <a:extLst>
              <a:ext uri="{FF2B5EF4-FFF2-40B4-BE49-F238E27FC236}">
                <a16:creationId xmlns:a16="http://schemas.microsoft.com/office/drawing/2014/main" id="{1E253A8A-F225-B982-9F39-5F2B1FD5627E}"/>
              </a:ext>
            </a:extLst>
          </p:cNvPr>
          <p:cNvSpPr txBox="1"/>
          <p:nvPr/>
        </p:nvSpPr>
        <p:spPr>
          <a:xfrm>
            <a:off x="5119" y="581698"/>
            <a:ext cx="4829166" cy="430887"/>
          </a:xfrm>
          <a:prstGeom prst="rect">
            <a:avLst/>
          </a:prstGeom>
          <a:noFill/>
        </p:spPr>
        <p:txBody>
          <a:bodyPr wrap="square" rtlCol="0">
            <a:spAutoFit/>
          </a:bodyPr>
          <a:lstStyle/>
          <a:p>
            <a:pPr marL="285750" indent="-285750">
              <a:buFont typeface="Wingdings" pitchFamily="2" charset="2"/>
              <a:buChar char="Ø"/>
            </a:pPr>
            <a:r>
              <a:rPr lang="fr-FR" sz="1100"/>
              <a:t>Présence d’articles sans correspondance dans la colonne ‘id_web’</a:t>
            </a:r>
          </a:p>
          <a:p>
            <a:pPr marL="285750" indent="-285750">
              <a:buFont typeface="Wingdings" pitchFamily="2" charset="2"/>
              <a:buChar char="Ø"/>
            </a:pPr>
            <a:r>
              <a:rPr lang="fr-FR" sz="1100"/>
              <a:t>Colonne ’id_web’ correspondant au ’sku’</a:t>
            </a:r>
          </a:p>
        </p:txBody>
      </p:sp>
      <p:sp>
        <p:nvSpPr>
          <p:cNvPr id="12" name="ZoneTexte 11">
            <a:extLst>
              <a:ext uri="{FF2B5EF4-FFF2-40B4-BE49-F238E27FC236}">
                <a16:creationId xmlns:a16="http://schemas.microsoft.com/office/drawing/2014/main" id="{BC5664B6-690C-4212-9502-FFB6717DEA7D}"/>
              </a:ext>
            </a:extLst>
          </p:cNvPr>
          <p:cNvSpPr txBox="1"/>
          <p:nvPr/>
        </p:nvSpPr>
        <p:spPr>
          <a:xfrm>
            <a:off x="580914" y="4270786"/>
            <a:ext cx="7891544" cy="769441"/>
          </a:xfrm>
          <a:prstGeom prst="rect">
            <a:avLst/>
          </a:prstGeom>
          <a:noFill/>
        </p:spPr>
        <p:txBody>
          <a:bodyPr wrap="square" rtlCol="0">
            <a:spAutoFit/>
          </a:bodyPr>
          <a:lstStyle/>
          <a:p>
            <a:pPr algn="ctr"/>
            <a:r>
              <a:rPr lang="fr-FR" sz="1100" b="0" i="0" u="none" strike="noStrike">
                <a:solidFill>
                  <a:srgbClr val="000000"/>
                </a:solidFill>
                <a:effectLst/>
                <a:latin typeface="Helvetica Neue" panose="02000503000000020004" pitchFamily="2" charset="0"/>
              </a:rPr>
              <a:t>Le fichier de liaison comporte un nombre significatif de références web manquantes. Nous avons donc décidé de les supprimer afin de ne garder que les articles avec un code "sku". Quelles sont les raisons de cette absence de données dans le fichier liaison ? </a:t>
            </a:r>
            <a:r>
              <a:rPr lang="fr-FR" sz="1100" b="1" i="0" u="none" strike="noStrike">
                <a:solidFill>
                  <a:srgbClr val="000000"/>
                </a:solidFill>
                <a:effectLst/>
                <a:latin typeface="Helvetica Neue" panose="02000503000000020004" pitchFamily="2" charset="0"/>
              </a:rPr>
              <a:t>Hypothèse 1 </a:t>
            </a:r>
            <a:r>
              <a:rPr lang="fr-FR" sz="1100" b="0" i="0" u="none" strike="noStrike">
                <a:solidFill>
                  <a:srgbClr val="000000"/>
                </a:solidFill>
                <a:effectLst/>
                <a:latin typeface="Helvetica Neue" panose="02000503000000020004" pitchFamily="2" charset="0"/>
              </a:rPr>
              <a:t>: ce sont soit des articles non référencés sur le site web. </a:t>
            </a:r>
            <a:r>
              <a:rPr lang="fr-FR" sz="1100" b="1" i="0" u="none" strike="noStrike">
                <a:solidFill>
                  <a:srgbClr val="000000"/>
                </a:solidFill>
                <a:effectLst/>
                <a:latin typeface="Helvetica Neue" panose="02000503000000020004" pitchFamily="2" charset="0"/>
              </a:rPr>
              <a:t>Hypothèse 2 </a:t>
            </a:r>
            <a:r>
              <a:rPr lang="fr-FR" sz="1100" b="0" i="0" u="none" strike="noStrike">
                <a:solidFill>
                  <a:srgbClr val="000000"/>
                </a:solidFill>
                <a:effectLst/>
                <a:latin typeface="Helvetica Neue" panose="02000503000000020004" pitchFamily="2" charset="0"/>
              </a:rPr>
              <a:t>: il peut s'agir d'anciens articles vendus en ligne et qui ont par la suite été retirés du site web.</a:t>
            </a:r>
            <a:endParaRPr lang="fr-FR" sz="1100"/>
          </a:p>
        </p:txBody>
      </p:sp>
      <p:pic>
        <p:nvPicPr>
          <p:cNvPr id="15" name="Image 14">
            <a:extLst>
              <a:ext uri="{FF2B5EF4-FFF2-40B4-BE49-F238E27FC236}">
                <a16:creationId xmlns:a16="http://schemas.microsoft.com/office/drawing/2014/main" id="{15F72AE8-01DE-3C49-6542-1D3E51EE4D0B}"/>
              </a:ext>
            </a:extLst>
          </p:cNvPr>
          <p:cNvPicPr>
            <a:picLocks noChangeAspect="1"/>
          </p:cNvPicPr>
          <p:nvPr/>
        </p:nvPicPr>
        <p:blipFill>
          <a:blip r:embed="rId8"/>
          <a:stretch>
            <a:fillRect/>
          </a:stretch>
        </p:blipFill>
        <p:spPr>
          <a:xfrm>
            <a:off x="3078156" y="2473826"/>
            <a:ext cx="3502018" cy="1692250"/>
          </a:xfrm>
          <a:prstGeom prst="rect">
            <a:avLst/>
          </a:prstGeom>
        </p:spPr>
      </p:pic>
    </p:spTree>
    <p:extLst>
      <p:ext uri="{BB962C8B-B14F-4D97-AF65-F5344CB8AC3E}">
        <p14:creationId xmlns:p14="http://schemas.microsoft.com/office/powerpoint/2010/main" val="240025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 name="object 3">
            <a:hlinkClick r:id="rId3"/>
            <a:extLst>
              <a:ext uri="{FF2B5EF4-FFF2-40B4-BE49-F238E27FC236}">
                <a16:creationId xmlns:a16="http://schemas.microsoft.com/office/drawing/2014/main" id="{691B558E-9F25-5EA3-B443-EE83F1F42518}"/>
              </a:ext>
            </a:extLst>
          </p:cNvPr>
          <p:cNvPicPr/>
          <p:nvPr/>
        </p:nvPicPr>
        <p:blipFill>
          <a:blip r:embed="rId4" cstate="print"/>
          <a:stretch>
            <a:fillRect/>
          </a:stretch>
        </p:blipFill>
        <p:spPr>
          <a:xfrm>
            <a:off x="7680961" y="62855"/>
            <a:ext cx="1340197" cy="796105"/>
          </a:xfrm>
          <a:prstGeom prst="rect">
            <a:avLst/>
          </a:prstGeom>
        </p:spPr>
      </p:pic>
      <p:sp>
        <p:nvSpPr>
          <p:cNvPr id="3" name="Espace réservé du numéro de diapositive 2">
            <a:extLst>
              <a:ext uri="{FF2B5EF4-FFF2-40B4-BE49-F238E27FC236}">
                <a16:creationId xmlns:a16="http://schemas.microsoft.com/office/drawing/2014/main" id="{195FC55D-52A5-2465-BBD5-0770CEB63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9</a:t>
            </a:fld>
            <a:endParaRPr lang="fr-FR"/>
          </a:p>
        </p:txBody>
      </p:sp>
      <p:pic>
        <p:nvPicPr>
          <p:cNvPr id="4" name="Image 3">
            <a:extLst>
              <a:ext uri="{FF2B5EF4-FFF2-40B4-BE49-F238E27FC236}">
                <a16:creationId xmlns:a16="http://schemas.microsoft.com/office/drawing/2014/main" id="{A1B74DEA-0379-9F73-4B02-6EC9E8B6822E}"/>
              </a:ext>
            </a:extLst>
          </p:cNvPr>
          <p:cNvPicPr>
            <a:picLocks noChangeAspect="1"/>
          </p:cNvPicPr>
          <p:nvPr/>
        </p:nvPicPr>
        <p:blipFill>
          <a:blip r:embed="rId5"/>
          <a:stretch>
            <a:fillRect/>
          </a:stretch>
        </p:blipFill>
        <p:spPr>
          <a:xfrm>
            <a:off x="122841" y="1169665"/>
            <a:ext cx="4033509" cy="3775316"/>
          </a:xfrm>
          <a:prstGeom prst="rect">
            <a:avLst/>
          </a:prstGeom>
        </p:spPr>
      </p:pic>
      <p:pic>
        <p:nvPicPr>
          <p:cNvPr id="5" name="Image 4">
            <a:extLst>
              <a:ext uri="{FF2B5EF4-FFF2-40B4-BE49-F238E27FC236}">
                <a16:creationId xmlns:a16="http://schemas.microsoft.com/office/drawing/2014/main" id="{6C7241A3-FD6A-1149-09FE-6B9EDCD4D9E5}"/>
              </a:ext>
            </a:extLst>
          </p:cNvPr>
          <p:cNvPicPr>
            <a:picLocks noChangeAspect="1"/>
          </p:cNvPicPr>
          <p:nvPr/>
        </p:nvPicPr>
        <p:blipFill>
          <a:blip r:embed="rId6"/>
          <a:stretch>
            <a:fillRect/>
          </a:stretch>
        </p:blipFill>
        <p:spPr>
          <a:xfrm>
            <a:off x="4120922" y="1169666"/>
            <a:ext cx="4900236" cy="3614620"/>
          </a:xfrm>
          <a:prstGeom prst="rect">
            <a:avLst/>
          </a:prstGeom>
        </p:spPr>
      </p:pic>
      <p:sp>
        <p:nvSpPr>
          <p:cNvPr id="6" name="ZoneTexte 5">
            <a:extLst>
              <a:ext uri="{FF2B5EF4-FFF2-40B4-BE49-F238E27FC236}">
                <a16:creationId xmlns:a16="http://schemas.microsoft.com/office/drawing/2014/main" id="{5747A8BC-6D3B-842D-3BC5-4D06AC9EDA2C}"/>
              </a:ext>
            </a:extLst>
          </p:cNvPr>
          <p:cNvSpPr txBox="1"/>
          <p:nvPr/>
        </p:nvSpPr>
        <p:spPr>
          <a:xfrm>
            <a:off x="0" y="101030"/>
            <a:ext cx="5982728" cy="307777"/>
          </a:xfrm>
          <a:prstGeom prst="rect">
            <a:avLst/>
          </a:prstGeom>
          <a:noFill/>
        </p:spPr>
        <p:txBody>
          <a:bodyPr wrap="none" rtlCol="0">
            <a:spAutoFit/>
          </a:bodyPr>
          <a:lstStyle/>
          <a:p>
            <a:r>
              <a:rPr lang="fr-FR" b="1" i="1">
                <a:solidFill>
                  <a:schemeClr val="accent4">
                    <a:lumMod val="75000"/>
                  </a:schemeClr>
                </a:solidFill>
              </a:rPr>
              <a:t>ANALYSE ET NETTOYAGE DU FICHIER CARACTERISTIQUES_VINS</a:t>
            </a:r>
            <a:endParaRPr lang="fr-FR"/>
          </a:p>
        </p:txBody>
      </p:sp>
      <p:sp>
        <p:nvSpPr>
          <p:cNvPr id="7" name="ZoneTexte 6">
            <a:extLst>
              <a:ext uri="{FF2B5EF4-FFF2-40B4-BE49-F238E27FC236}">
                <a16:creationId xmlns:a16="http://schemas.microsoft.com/office/drawing/2014/main" id="{79EDE392-9832-7672-E872-5F6BB6AABFE2}"/>
              </a:ext>
            </a:extLst>
          </p:cNvPr>
          <p:cNvSpPr txBox="1"/>
          <p:nvPr/>
        </p:nvSpPr>
        <p:spPr>
          <a:xfrm>
            <a:off x="122841" y="408807"/>
            <a:ext cx="6151933" cy="600164"/>
          </a:xfrm>
          <a:prstGeom prst="rect">
            <a:avLst/>
          </a:prstGeom>
          <a:noFill/>
        </p:spPr>
        <p:txBody>
          <a:bodyPr wrap="square" rtlCol="0">
            <a:spAutoFit/>
          </a:bodyPr>
          <a:lstStyle/>
          <a:p>
            <a:pPr marL="171450" indent="-171450" algn="just">
              <a:buFont typeface="Wingdings" pitchFamily="2" charset="2"/>
              <a:buChar char="Ø"/>
            </a:pPr>
            <a:r>
              <a:rPr lang="fr-FR" sz="1100" b="0" i="0" u="none" strike="noStrike">
                <a:solidFill>
                  <a:srgbClr val="000000"/>
                </a:solidFill>
                <a:effectLst/>
                <a:latin typeface="Helvetica Neue" panose="02000503000000020004" pitchFamily="2" charset="0"/>
              </a:rPr>
              <a:t>Présence d’informations manquantes dans certaines colonnes (Région, Domaine…).</a:t>
            </a:r>
          </a:p>
          <a:p>
            <a:pPr marL="171450" indent="-171450" algn="just">
              <a:buFont typeface="Wingdings" pitchFamily="2" charset="2"/>
              <a:buChar char="Ø"/>
            </a:pPr>
            <a:r>
              <a:rPr lang="fr-FR" sz="1100" b="0" i="0" u="none" strike="noStrike">
                <a:solidFill>
                  <a:srgbClr val="000000"/>
                </a:solidFill>
                <a:effectLst/>
                <a:latin typeface="Helvetica Neue" panose="02000503000000020004" pitchFamily="2" charset="0"/>
              </a:rPr>
              <a:t>Les produits avec des informations manquantes concernent essentiellement des huiles et des alcools : Eau de vie, Whisky, Gin, Huile d'olive, Vins étrangers.</a:t>
            </a:r>
            <a:endParaRPr lang="fr-FR" sz="1000"/>
          </a:p>
        </p:txBody>
      </p:sp>
    </p:spTree>
    <p:extLst>
      <p:ext uri="{BB962C8B-B14F-4D97-AF65-F5344CB8AC3E}">
        <p14:creationId xmlns:p14="http://schemas.microsoft.com/office/powerpoint/2010/main" val="35311402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TotalTime>
  <Words>900</Words>
  <Application>Microsoft Macintosh PowerPoint</Application>
  <PresentationFormat>Affichage à l'écran (16:9)</PresentationFormat>
  <Paragraphs>92</Paragraphs>
  <Slides>19</Slides>
  <Notes>19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Courier New</vt:lpstr>
      <vt:lpstr>Montserrat</vt:lpstr>
      <vt:lpstr>Helvetica Neue</vt:lpstr>
      <vt:lpstr>Arial</vt:lpstr>
      <vt:lpstr>Helvetica</vt:lpstr>
      <vt:lpstr>Wingdings</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52</cp:revision>
  <dcterms:modified xsi:type="dcterms:W3CDTF">2024-03-07T08:16:17Z</dcterms:modified>
</cp:coreProperties>
</file>